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4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6858000" cx="12192000"/>
  <p:notesSz cx="7010400" cy="9296400"/>
  <p:embeddedFontLst>
    <p:embeddedFont>
      <p:font typeface="Open Sans SemiBold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8" roundtripDataSignature="AMtx7mi1R7VEVfDNWUSNSmb5V6ARtw/H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OpenSansSemiBold-regular.fntdata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OpenSansSemiBold-italic.fntdata"/><Relationship Id="rId25" Type="http://schemas.openxmlformats.org/officeDocument/2006/relationships/font" Target="fonts/OpenSansSemiBold-bold.fntdata"/><Relationship Id="rId28" Type="http://customschemas.google.com/relationships/presentationmetadata" Target="metadata"/><Relationship Id="rId27" Type="http://schemas.openxmlformats.org/officeDocument/2006/relationships/font" Target="fonts/OpenSansSemiBold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5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p53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61" name="Google Shape;461;p2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Apcict is partnering with SHE Investments, to develop a mobile app that can be used by cambodian women entrepreneurs to manage their finances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HD: This is what usually Mr. Ko says formally. Doesn’t require additional information.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3" name="Google Shape;483;p2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p2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6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0" name="Google Shape;530;p61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June:where the new module of covid 19 to be placed?pls consult with Mr. Ko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HD: I have added it to slide #8 for time being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2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6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3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4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5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55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p55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6" name="Google Shape;356;p5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8" name="Google Shape;378;p57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5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58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0" name="Google Shape;430;p18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9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5"/>
          <p:cNvSpPr txBox="1"/>
          <p:nvPr>
            <p:ph type="title"/>
          </p:nvPr>
        </p:nvSpPr>
        <p:spPr>
          <a:xfrm>
            <a:off x="1803065" y="326586"/>
            <a:ext cx="8297558" cy="590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5" name="Google Shape;75;p7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8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8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8"/>
          <p:cNvSpPr/>
          <p:nvPr/>
        </p:nvSpPr>
        <p:spPr>
          <a:xfrm>
            <a:off x="0" y="8668"/>
            <a:ext cx="12192000" cy="11898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8"/>
          <p:cNvSpPr/>
          <p:nvPr/>
        </p:nvSpPr>
        <p:spPr>
          <a:xfrm rot="10800000">
            <a:off x="0" y="8668"/>
            <a:ext cx="12192000" cy="371416"/>
          </a:xfrm>
          <a:custGeom>
            <a:rect b="b" l="l" r="r" t="t"/>
            <a:pathLst>
              <a:path extrusionOk="0" h="847344" w="12192000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8"/>
          <p:cNvSpPr txBox="1"/>
          <p:nvPr>
            <p:ph type="title"/>
          </p:nvPr>
        </p:nvSpPr>
        <p:spPr>
          <a:xfrm>
            <a:off x="838200" y="489245"/>
            <a:ext cx="9514840" cy="600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8"/>
          <p:cNvSpPr txBox="1"/>
          <p:nvPr>
            <p:ph idx="1" type="body"/>
          </p:nvPr>
        </p:nvSpPr>
        <p:spPr>
          <a:xfrm>
            <a:off x="838200" y="1511301"/>
            <a:ext cx="10515600" cy="4735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2pPr>
            <a:lvl3pPr indent="-3683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00"/>
              <a:buChar char="‣"/>
              <a:defRPr>
                <a:solidFill>
                  <a:srgbClr val="3F3F3F"/>
                </a:solidFill>
              </a:defRPr>
            </a:lvl3pPr>
            <a:lvl4pPr indent="-355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57070"/>
              </a:buClr>
              <a:buSzPts val="2000"/>
              <a:buChar char="•"/>
              <a:defRPr>
                <a:solidFill>
                  <a:srgbClr val="757070"/>
                </a:solidFill>
              </a:defRPr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>
                <a:solidFill>
                  <a:srgbClr val="3A383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68"/>
          <p:cNvSpPr txBox="1"/>
          <p:nvPr>
            <p:ph idx="12" type="sldNum"/>
          </p:nvPr>
        </p:nvSpPr>
        <p:spPr>
          <a:xfrm>
            <a:off x="9217557" y="6275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8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83"/>
          <p:cNvSpPr txBox="1"/>
          <p:nvPr>
            <p:ph idx="12" type="sldNum"/>
          </p:nvPr>
        </p:nvSpPr>
        <p:spPr>
          <a:xfrm>
            <a:off x="9217557" y="6275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3" name="Google Shape;113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316"/>
            <a:ext cx="12192000" cy="19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4"/>
          <p:cNvSpPr/>
          <p:nvPr/>
        </p:nvSpPr>
        <p:spPr>
          <a:xfrm>
            <a:off x="0" y="8668"/>
            <a:ext cx="12192000" cy="11898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4"/>
          <p:cNvSpPr/>
          <p:nvPr/>
        </p:nvSpPr>
        <p:spPr>
          <a:xfrm rot="10800000">
            <a:off x="0" y="8668"/>
            <a:ext cx="12192000" cy="371416"/>
          </a:xfrm>
          <a:custGeom>
            <a:rect b="b" l="l" r="r" t="t"/>
            <a:pathLst>
              <a:path extrusionOk="0" h="847344" w="12192000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4"/>
          <p:cNvSpPr txBox="1"/>
          <p:nvPr>
            <p:ph idx="12" type="sldNum"/>
          </p:nvPr>
        </p:nvSpPr>
        <p:spPr>
          <a:xfrm>
            <a:off x="9217557" y="6275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4"/>
          <p:cNvSpPr txBox="1"/>
          <p:nvPr>
            <p:ph type="title"/>
          </p:nvPr>
        </p:nvSpPr>
        <p:spPr>
          <a:xfrm>
            <a:off x="838200" y="489245"/>
            <a:ext cx="9514840" cy="600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84"/>
          <p:cNvSpPr txBox="1"/>
          <p:nvPr>
            <p:ph idx="1" type="body"/>
          </p:nvPr>
        </p:nvSpPr>
        <p:spPr>
          <a:xfrm>
            <a:off x="838200" y="1511301"/>
            <a:ext cx="10515600" cy="4735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0" name="Google Shape;120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69095" y="333495"/>
            <a:ext cx="1491662" cy="44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8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85"/>
          <p:cNvSpPr txBox="1"/>
          <p:nvPr>
            <p:ph idx="12" type="sldNum"/>
          </p:nvPr>
        </p:nvSpPr>
        <p:spPr>
          <a:xfrm>
            <a:off x="9217557" y="6275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6" name="Google Shape;12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316"/>
            <a:ext cx="12192000" cy="19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6"/>
          <p:cNvSpPr/>
          <p:nvPr/>
        </p:nvSpPr>
        <p:spPr>
          <a:xfrm>
            <a:off x="0" y="8668"/>
            <a:ext cx="12192000" cy="11898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86"/>
          <p:cNvSpPr/>
          <p:nvPr/>
        </p:nvSpPr>
        <p:spPr>
          <a:xfrm rot="10800000">
            <a:off x="0" y="8668"/>
            <a:ext cx="12192000" cy="371416"/>
          </a:xfrm>
          <a:custGeom>
            <a:rect b="b" l="l" r="r" t="t"/>
            <a:pathLst>
              <a:path extrusionOk="0" h="847344" w="12192000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69095" y="333495"/>
            <a:ext cx="1491662" cy="44302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86"/>
          <p:cNvSpPr txBox="1"/>
          <p:nvPr>
            <p:ph type="title"/>
          </p:nvPr>
        </p:nvSpPr>
        <p:spPr>
          <a:xfrm>
            <a:off x="838200" y="489245"/>
            <a:ext cx="9514840" cy="600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8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8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7"/>
          <p:cNvSpPr/>
          <p:nvPr/>
        </p:nvSpPr>
        <p:spPr>
          <a:xfrm>
            <a:off x="0" y="8668"/>
            <a:ext cx="12192000" cy="11898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87"/>
          <p:cNvSpPr/>
          <p:nvPr/>
        </p:nvSpPr>
        <p:spPr>
          <a:xfrm rot="10800000">
            <a:off x="0" y="8668"/>
            <a:ext cx="12192000" cy="371416"/>
          </a:xfrm>
          <a:custGeom>
            <a:rect b="b" l="l" r="r" t="t"/>
            <a:pathLst>
              <a:path extrusionOk="0" h="847344" w="12192000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69095" y="333495"/>
            <a:ext cx="1491662" cy="44302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8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0" name="Google Shape;140;p8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8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2" name="Google Shape;142;p8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8"/>
          <p:cNvSpPr txBox="1"/>
          <p:nvPr>
            <p:ph type="title"/>
          </p:nvPr>
        </p:nvSpPr>
        <p:spPr>
          <a:xfrm>
            <a:off x="939800" y="2719752"/>
            <a:ext cx="9514840" cy="7092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5" name="Google Shape;145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316"/>
            <a:ext cx="12192000" cy="19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89"/>
          <p:cNvGrpSpPr/>
          <p:nvPr/>
        </p:nvGrpSpPr>
        <p:grpSpPr>
          <a:xfrm>
            <a:off x="0" y="8668"/>
            <a:ext cx="12192000" cy="1189825"/>
            <a:chOff x="0" y="8668"/>
            <a:chExt cx="12192000" cy="1189825"/>
          </a:xfrm>
        </p:grpSpPr>
        <p:sp>
          <p:nvSpPr>
            <p:cNvPr id="148" name="Google Shape;148;p89"/>
            <p:cNvSpPr/>
            <p:nvPr/>
          </p:nvSpPr>
          <p:spPr>
            <a:xfrm>
              <a:off x="0" y="8668"/>
              <a:ext cx="12192000" cy="11898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9"/>
            <p:cNvSpPr/>
            <p:nvPr/>
          </p:nvSpPr>
          <p:spPr>
            <a:xfrm rot="10800000">
              <a:off x="0" y="8668"/>
              <a:ext cx="12192000" cy="371416"/>
            </a:xfrm>
            <a:custGeom>
              <a:rect b="b" l="l" r="r" t="t"/>
              <a:pathLst>
                <a:path extrusionOk="0" h="847344" w="12192000">
                  <a:moveTo>
                    <a:pt x="0" y="546754"/>
                  </a:moveTo>
                  <a:lnTo>
                    <a:pt x="12192000" y="0"/>
                  </a:lnTo>
                  <a:lnTo>
                    <a:pt x="12192000" y="847344"/>
                  </a:lnTo>
                  <a:lnTo>
                    <a:pt x="0" y="847344"/>
                  </a:lnTo>
                  <a:lnTo>
                    <a:pt x="0" y="546754"/>
                  </a:lnTo>
                  <a:close/>
                </a:path>
              </a:pathLst>
            </a:custGeom>
            <a:solidFill>
              <a:srgbClr val="0C70AC"/>
            </a:soli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0" name="Google Shape;150;p8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469095" y="333495"/>
              <a:ext cx="1491662" cy="4430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89"/>
          <p:cNvSpPr txBox="1"/>
          <p:nvPr>
            <p:ph type="title"/>
          </p:nvPr>
        </p:nvSpPr>
        <p:spPr>
          <a:xfrm>
            <a:off x="836612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8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■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Char char="‣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‣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3" name="Google Shape;153;p89"/>
          <p:cNvSpPr txBox="1"/>
          <p:nvPr>
            <p:ph idx="2" type="body"/>
          </p:nvPr>
        </p:nvSpPr>
        <p:spPr>
          <a:xfrm>
            <a:off x="839788" y="2712720"/>
            <a:ext cx="3932237" cy="31562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90"/>
          <p:cNvGrpSpPr/>
          <p:nvPr/>
        </p:nvGrpSpPr>
        <p:grpSpPr>
          <a:xfrm>
            <a:off x="0" y="8668"/>
            <a:ext cx="12192000" cy="1189825"/>
            <a:chOff x="0" y="8668"/>
            <a:chExt cx="12192000" cy="1189825"/>
          </a:xfrm>
        </p:grpSpPr>
        <p:sp>
          <p:nvSpPr>
            <p:cNvPr id="156" name="Google Shape;156;p90"/>
            <p:cNvSpPr/>
            <p:nvPr/>
          </p:nvSpPr>
          <p:spPr>
            <a:xfrm>
              <a:off x="0" y="8668"/>
              <a:ext cx="12192000" cy="11898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90"/>
            <p:cNvSpPr/>
            <p:nvPr/>
          </p:nvSpPr>
          <p:spPr>
            <a:xfrm rot="10800000">
              <a:off x="0" y="8668"/>
              <a:ext cx="12192000" cy="371416"/>
            </a:xfrm>
            <a:custGeom>
              <a:rect b="b" l="l" r="r" t="t"/>
              <a:pathLst>
                <a:path extrusionOk="0" h="847344" w="12192000">
                  <a:moveTo>
                    <a:pt x="0" y="546754"/>
                  </a:moveTo>
                  <a:lnTo>
                    <a:pt x="12192000" y="0"/>
                  </a:lnTo>
                  <a:lnTo>
                    <a:pt x="12192000" y="847344"/>
                  </a:lnTo>
                  <a:lnTo>
                    <a:pt x="0" y="847344"/>
                  </a:lnTo>
                  <a:lnTo>
                    <a:pt x="0" y="546754"/>
                  </a:lnTo>
                  <a:close/>
                </a:path>
              </a:pathLst>
            </a:custGeom>
            <a:solidFill>
              <a:srgbClr val="0C70AC"/>
            </a:soli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8" name="Google Shape;158;p9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469095" y="333495"/>
              <a:ext cx="1491662" cy="4430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90"/>
          <p:cNvSpPr txBox="1"/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9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90"/>
          <p:cNvSpPr txBox="1"/>
          <p:nvPr>
            <p:ph idx="1" type="body"/>
          </p:nvPr>
        </p:nvSpPr>
        <p:spPr>
          <a:xfrm>
            <a:off x="839788" y="2235200"/>
            <a:ext cx="3932237" cy="363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2" name="Google Shape;162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90"/>
          <p:cNvSpPr txBox="1"/>
          <p:nvPr>
            <p:ph idx="12" type="sldNum"/>
          </p:nvPr>
        </p:nvSpPr>
        <p:spPr>
          <a:xfrm>
            <a:off x="9217557" y="6275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91"/>
          <p:cNvGrpSpPr/>
          <p:nvPr/>
        </p:nvGrpSpPr>
        <p:grpSpPr>
          <a:xfrm>
            <a:off x="0" y="8668"/>
            <a:ext cx="12192000" cy="1189825"/>
            <a:chOff x="0" y="8668"/>
            <a:chExt cx="12192000" cy="1189825"/>
          </a:xfrm>
        </p:grpSpPr>
        <p:sp>
          <p:nvSpPr>
            <p:cNvPr id="167" name="Google Shape;167;p91"/>
            <p:cNvSpPr/>
            <p:nvPr/>
          </p:nvSpPr>
          <p:spPr>
            <a:xfrm>
              <a:off x="0" y="8668"/>
              <a:ext cx="12192000" cy="11898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91"/>
            <p:cNvSpPr/>
            <p:nvPr/>
          </p:nvSpPr>
          <p:spPr>
            <a:xfrm rot="10800000">
              <a:off x="0" y="8668"/>
              <a:ext cx="12192000" cy="371416"/>
            </a:xfrm>
            <a:custGeom>
              <a:rect b="b" l="l" r="r" t="t"/>
              <a:pathLst>
                <a:path extrusionOk="0" h="847344" w="12192000">
                  <a:moveTo>
                    <a:pt x="0" y="546754"/>
                  </a:moveTo>
                  <a:lnTo>
                    <a:pt x="12192000" y="0"/>
                  </a:lnTo>
                  <a:lnTo>
                    <a:pt x="12192000" y="847344"/>
                  </a:lnTo>
                  <a:lnTo>
                    <a:pt x="0" y="847344"/>
                  </a:lnTo>
                  <a:lnTo>
                    <a:pt x="0" y="546754"/>
                  </a:lnTo>
                  <a:close/>
                </a:path>
              </a:pathLst>
            </a:custGeom>
            <a:solidFill>
              <a:srgbClr val="0C70AC"/>
            </a:soli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9" name="Google Shape;169;p9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469095" y="333495"/>
              <a:ext cx="1491662" cy="4430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91"/>
          <p:cNvSpPr txBox="1"/>
          <p:nvPr>
            <p:ph type="title"/>
          </p:nvPr>
        </p:nvSpPr>
        <p:spPr>
          <a:xfrm>
            <a:off x="838200" y="489245"/>
            <a:ext cx="9514840" cy="600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91"/>
          <p:cNvSpPr txBox="1"/>
          <p:nvPr>
            <p:ph idx="1" type="body"/>
          </p:nvPr>
        </p:nvSpPr>
        <p:spPr>
          <a:xfrm rot="5400000">
            <a:off x="3728056" y="-1378555"/>
            <a:ext cx="473588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91"/>
          <p:cNvSpPr txBox="1"/>
          <p:nvPr>
            <p:ph idx="12" type="sldNum"/>
          </p:nvPr>
        </p:nvSpPr>
        <p:spPr>
          <a:xfrm>
            <a:off x="9217557" y="6275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92"/>
          <p:cNvGrpSpPr/>
          <p:nvPr/>
        </p:nvGrpSpPr>
        <p:grpSpPr>
          <a:xfrm>
            <a:off x="0" y="8668"/>
            <a:ext cx="12192000" cy="1189825"/>
            <a:chOff x="0" y="8668"/>
            <a:chExt cx="12192000" cy="1189825"/>
          </a:xfrm>
        </p:grpSpPr>
        <p:sp>
          <p:nvSpPr>
            <p:cNvPr id="177" name="Google Shape;177;p92"/>
            <p:cNvSpPr/>
            <p:nvPr/>
          </p:nvSpPr>
          <p:spPr>
            <a:xfrm>
              <a:off x="0" y="8668"/>
              <a:ext cx="12192000" cy="11898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92"/>
            <p:cNvSpPr/>
            <p:nvPr/>
          </p:nvSpPr>
          <p:spPr>
            <a:xfrm rot="10800000">
              <a:off x="0" y="8668"/>
              <a:ext cx="12192000" cy="371416"/>
            </a:xfrm>
            <a:custGeom>
              <a:rect b="b" l="l" r="r" t="t"/>
              <a:pathLst>
                <a:path extrusionOk="0" h="847344" w="12192000">
                  <a:moveTo>
                    <a:pt x="0" y="546754"/>
                  </a:moveTo>
                  <a:lnTo>
                    <a:pt x="12192000" y="0"/>
                  </a:lnTo>
                  <a:lnTo>
                    <a:pt x="12192000" y="847344"/>
                  </a:lnTo>
                  <a:lnTo>
                    <a:pt x="0" y="847344"/>
                  </a:lnTo>
                  <a:lnTo>
                    <a:pt x="0" y="546754"/>
                  </a:lnTo>
                  <a:close/>
                </a:path>
              </a:pathLst>
            </a:custGeom>
            <a:solidFill>
              <a:srgbClr val="0C70AC"/>
            </a:soli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9" name="Google Shape;179;p9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469095" y="333495"/>
              <a:ext cx="1491662" cy="4430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9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9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‣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92"/>
          <p:cNvSpPr txBox="1"/>
          <p:nvPr>
            <p:ph idx="12" type="sldNum"/>
          </p:nvPr>
        </p:nvSpPr>
        <p:spPr>
          <a:xfrm>
            <a:off x="9217557" y="6275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blank">
  <p:cSld name="BLANK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3"/>
          <p:cNvSpPr txBox="1"/>
          <p:nvPr>
            <p:ph idx="10" type="dt"/>
          </p:nvPr>
        </p:nvSpPr>
        <p:spPr>
          <a:xfrm>
            <a:off x="609600" y="64452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4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93"/>
          <p:cNvSpPr txBox="1"/>
          <p:nvPr>
            <p:ph idx="11" type="ftr"/>
          </p:nvPr>
        </p:nvSpPr>
        <p:spPr>
          <a:xfrm>
            <a:off x="4165600" y="64452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4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93"/>
          <p:cNvSpPr txBox="1"/>
          <p:nvPr>
            <p:ph idx="12" type="sldNum"/>
          </p:nvPr>
        </p:nvSpPr>
        <p:spPr>
          <a:xfrm>
            <a:off x="8737600" y="64452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rgbClr val="88888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2"/>
          <p:cNvSpPr txBox="1"/>
          <p:nvPr>
            <p:ph type="title"/>
          </p:nvPr>
        </p:nvSpPr>
        <p:spPr>
          <a:xfrm>
            <a:off x="1803066" y="326586"/>
            <a:ext cx="8297559" cy="590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45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0" name="Google Shape;200;p4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4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and Content">
  <p:cSld name="9_Title and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32952" y="577851"/>
            <a:ext cx="2965449" cy="399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55152" y="5894388"/>
            <a:ext cx="2178049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9"/>
          <p:cNvSpPr txBox="1"/>
          <p:nvPr>
            <p:ph idx="1" type="body"/>
          </p:nvPr>
        </p:nvSpPr>
        <p:spPr>
          <a:xfrm>
            <a:off x="677333" y="486918"/>
            <a:ext cx="10701867" cy="5299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7954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b="1" sz="2667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6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4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4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7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47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3" name="Google Shape;213;p47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47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5" name="Google Shape;215;p47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4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4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4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8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4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49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7" name="Google Shape;227;p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8" name="Google Shape;228;p4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4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4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1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5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5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5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5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2"/>
          <p:cNvSpPr txBox="1"/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52"/>
          <p:cNvSpPr txBox="1"/>
          <p:nvPr>
            <p:ph idx="1" type="body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5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5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">
  <p:cSld name="10_Title and Content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0"/>
          <p:cNvPicPr preferRelativeResize="0"/>
          <p:nvPr/>
        </p:nvPicPr>
        <p:blipFill rotWithShape="1">
          <a:blip r:embed="rId2">
            <a:alphaModFix amt="40000"/>
          </a:blip>
          <a:srcRect b="0" l="0" r="0" t="0"/>
          <a:stretch/>
        </p:blipFill>
        <p:spPr>
          <a:xfrm>
            <a:off x="9632359" y="577356"/>
            <a:ext cx="2966041" cy="39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0"/>
          <p:cNvSpPr txBox="1"/>
          <p:nvPr>
            <p:ph idx="1" type="body"/>
          </p:nvPr>
        </p:nvSpPr>
        <p:spPr>
          <a:xfrm>
            <a:off x="677333" y="486917"/>
            <a:ext cx="10701867" cy="5299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7954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b="1" sz="2667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sign&#10;&#10;Description automatically generated" id="30" name="Google Shape;3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5200" y="6116191"/>
            <a:ext cx="4113465" cy="415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1"/>
          <p:cNvSpPr txBox="1"/>
          <p:nvPr/>
        </p:nvSpPr>
        <p:spPr>
          <a:xfrm>
            <a:off x="11582400" y="6511926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7C36"/>
              </a:buClr>
              <a:buSzPts val="720"/>
              <a:buFont typeface="Noto Sans Symbols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71"/>
          <p:cNvSpPr txBox="1"/>
          <p:nvPr>
            <p:ph type="title"/>
          </p:nvPr>
        </p:nvSpPr>
        <p:spPr>
          <a:xfrm>
            <a:off x="711200" y="304800"/>
            <a:ext cx="10972800" cy="944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70"/>
              </a:buClr>
              <a:buSzPts val="1400"/>
              <a:buFont typeface="Twentieth Century"/>
              <a:buNone/>
              <a:defRPr b="1" sz="4400">
                <a:solidFill>
                  <a:srgbClr val="00257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1"/>
          <p:cNvSpPr txBox="1"/>
          <p:nvPr>
            <p:ph idx="1" type="body"/>
          </p:nvPr>
        </p:nvSpPr>
        <p:spPr>
          <a:xfrm>
            <a:off x="609600" y="1874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1EFE"/>
              </a:buClr>
              <a:buSzPts val="2800"/>
              <a:buFont typeface="Noto Sans Symbols"/>
              <a:buChar char="⮚"/>
              <a:defRPr/>
            </a:lvl1pPr>
            <a:lvl2pPr indent="-33528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1EFE"/>
              </a:buClr>
              <a:buSzPts val="1680"/>
              <a:buFont typeface="Noto Sans Symbols"/>
              <a:buChar char="❑"/>
              <a:defRPr/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1EFE"/>
              </a:buClr>
              <a:buSzPts val="2000"/>
              <a:buFont typeface="Arial"/>
              <a:buChar char="•"/>
              <a:defRPr/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1EFE"/>
              </a:buClr>
              <a:buSzPts val="1800"/>
              <a:buFont typeface="Arial"/>
              <a:buChar char="–"/>
              <a:defRPr/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1EFE"/>
              </a:buClr>
              <a:buSzPts val="1800"/>
              <a:buFont typeface="Arial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8" name="Google Shape;38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7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7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7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6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669158"/>
            <a:ext cx="12192000" cy="197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7"/>
          <p:cNvSpPr txBox="1"/>
          <p:nvPr>
            <p:ph type="title"/>
          </p:nvPr>
        </p:nvSpPr>
        <p:spPr>
          <a:xfrm>
            <a:off x="838200" y="489245"/>
            <a:ext cx="9514840" cy="600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67"/>
          <p:cNvSpPr txBox="1"/>
          <p:nvPr>
            <p:ph idx="1" type="body"/>
          </p:nvPr>
        </p:nvSpPr>
        <p:spPr>
          <a:xfrm>
            <a:off x="838200" y="1511301"/>
            <a:ext cx="10515600" cy="4735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70AC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F1837"/>
              </a:buClr>
              <a:buSzPts val="2400"/>
              <a:buFont typeface="Arial"/>
              <a:buChar char="‣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7783D"/>
              </a:buClr>
              <a:buSzPts val="2200"/>
              <a:buFont typeface="Arial"/>
              <a:buChar char="‣"/>
              <a:defRPr b="0" i="0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67"/>
          <p:cNvSpPr txBox="1"/>
          <p:nvPr>
            <p:ph idx="12" type="sldNum"/>
          </p:nvPr>
        </p:nvSpPr>
        <p:spPr>
          <a:xfrm>
            <a:off x="9217557" y="627561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3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Relationship Id="rId7" Type="http://schemas.openxmlformats.org/officeDocument/2006/relationships/image" Target="../media/image43.png"/><Relationship Id="rId8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jpg"/><Relationship Id="rId4" Type="http://schemas.openxmlformats.org/officeDocument/2006/relationships/image" Target="../media/image60.png"/><Relationship Id="rId5" Type="http://schemas.openxmlformats.org/officeDocument/2006/relationships/image" Target="../media/image51.png"/><Relationship Id="rId6" Type="http://schemas.openxmlformats.org/officeDocument/2006/relationships/image" Target="../media/image55.png"/><Relationship Id="rId7" Type="http://schemas.openxmlformats.org/officeDocument/2006/relationships/image" Target="../media/image53.png"/><Relationship Id="rId8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Relationship Id="rId4" Type="http://schemas.openxmlformats.org/officeDocument/2006/relationships/image" Target="../media/image59.jpg"/><Relationship Id="rId5" Type="http://schemas.openxmlformats.org/officeDocument/2006/relationships/image" Target="../media/image57.png"/><Relationship Id="rId6" Type="http://schemas.openxmlformats.org/officeDocument/2006/relationships/image" Target="../media/image66.png"/><Relationship Id="rId7" Type="http://schemas.openxmlformats.org/officeDocument/2006/relationships/image" Target="../media/image54.png"/><Relationship Id="rId8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7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6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7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3.png"/><Relationship Id="rId5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8.png"/><Relationship Id="rId10" Type="http://schemas.openxmlformats.org/officeDocument/2006/relationships/image" Target="../media/image52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jpg"/><Relationship Id="rId15" Type="http://schemas.openxmlformats.org/officeDocument/2006/relationships/image" Target="../media/image25.jpg"/><Relationship Id="rId14" Type="http://schemas.openxmlformats.org/officeDocument/2006/relationships/image" Target="../media/image26.png"/><Relationship Id="rId17" Type="http://schemas.openxmlformats.org/officeDocument/2006/relationships/image" Target="../media/image24.jpg"/><Relationship Id="rId16" Type="http://schemas.openxmlformats.org/officeDocument/2006/relationships/image" Target="../media/image27.png"/><Relationship Id="rId5" Type="http://schemas.openxmlformats.org/officeDocument/2006/relationships/image" Target="../media/image12.png"/><Relationship Id="rId19" Type="http://schemas.openxmlformats.org/officeDocument/2006/relationships/image" Target="../media/image22.png"/><Relationship Id="rId6" Type="http://schemas.openxmlformats.org/officeDocument/2006/relationships/image" Target="../media/image17.jpg"/><Relationship Id="rId18" Type="http://schemas.openxmlformats.org/officeDocument/2006/relationships/image" Target="../media/image29.png"/><Relationship Id="rId7" Type="http://schemas.openxmlformats.org/officeDocument/2006/relationships/image" Target="../media/image11.png"/><Relationship Id="rId8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Relationship Id="rId4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Relationship Id="rId4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53"/>
          <p:cNvPicPr preferRelativeResize="0"/>
          <p:nvPr/>
        </p:nvPicPr>
        <p:blipFill rotWithShape="1">
          <a:blip r:embed="rId3">
            <a:alphaModFix/>
          </a:blip>
          <a:srcRect b="0" l="0" r="0" t="16682"/>
          <a:stretch/>
        </p:blipFill>
        <p:spPr>
          <a:xfrm>
            <a:off x="26" y="0"/>
            <a:ext cx="12191974" cy="689635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3"/>
          <p:cNvSpPr txBox="1"/>
          <p:nvPr/>
        </p:nvSpPr>
        <p:spPr>
          <a:xfrm>
            <a:off x="3300984" y="655559"/>
            <a:ext cx="8777599" cy="3437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Bridging Digital Divide with ICT Capacity Building</a:t>
            </a:r>
            <a:endParaRPr/>
          </a:p>
        </p:txBody>
      </p:sp>
      <p:sp>
        <p:nvSpPr>
          <p:cNvPr id="250" name="Google Shape;250;p53"/>
          <p:cNvSpPr/>
          <p:nvPr/>
        </p:nvSpPr>
        <p:spPr>
          <a:xfrm>
            <a:off x="2183219" y="811686"/>
            <a:ext cx="311890" cy="31640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3"/>
          <p:cNvSpPr/>
          <p:nvPr/>
        </p:nvSpPr>
        <p:spPr>
          <a:xfrm>
            <a:off x="2183220" y="515015"/>
            <a:ext cx="4068725" cy="3169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3"/>
          <p:cNvSpPr/>
          <p:nvPr/>
        </p:nvSpPr>
        <p:spPr>
          <a:xfrm>
            <a:off x="5940055" y="3429001"/>
            <a:ext cx="311890" cy="5467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3"/>
          <p:cNvSpPr/>
          <p:nvPr/>
        </p:nvSpPr>
        <p:spPr>
          <a:xfrm>
            <a:off x="5940055" y="697895"/>
            <a:ext cx="311890" cy="5467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6162840"/>
            <a:ext cx="4068725" cy="55063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53"/>
          <p:cNvSpPr txBox="1"/>
          <p:nvPr/>
        </p:nvSpPr>
        <p:spPr>
          <a:xfrm>
            <a:off x="5940055" y="5186066"/>
            <a:ext cx="6138529" cy="1709539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22 October, 2021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Robert de Jesus, Programme Officer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5"/>
          <p:cNvPicPr preferRelativeResize="0"/>
          <p:nvPr/>
        </p:nvPicPr>
        <p:blipFill rotWithShape="1">
          <a:blip r:embed="rId3">
            <a:alphaModFix/>
          </a:blip>
          <a:srcRect b="0" l="3316" r="7825" t="0"/>
          <a:stretch/>
        </p:blipFill>
        <p:spPr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5"/>
          <p:cNvSpPr/>
          <p:nvPr/>
        </p:nvSpPr>
        <p:spPr>
          <a:xfrm>
            <a:off x="-1" y="6349"/>
            <a:ext cx="12191999" cy="6851651"/>
          </a:xfrm>
          <a:prstGeom prst="rect">
            <a:avLst/>
          </a:prstGeom>
          <a:solidFill>
            <a:srgbClr val="333F50">
              <a:alpha val="4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2737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5"/>
          <p:cNvSpPr/>
          <p:nvPr/>
        </p:nvSpPr>
        <p:spPr>
          <a:xfrm>
            <a:off x="1998663" y="923926"/>
            <a:ext cx="3783012" cy="3157538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5"/>
          <p:cNvSpPr txBox="1"/>
          <p:nvPr/>
        </p:nvSpPr>
        <p:spPr>
          <a:xfrm>
            <a:off x="1998663" y="1174968"/>
            <a:ext cx="378301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Canada 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supporting the ESCAP project 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“Catalyzing Women’s Entrepreneurship” which will include ICT training to women entrepreneurs in 6 countries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4819650"/>
            <a:ext cx="5118100" cy="163353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5"/>
          <p:cNvSpPr txBox="1"/>
          <p:nvPr/>
        </p:nvSpPr>
        <p:spPr>
          <a:xfrm>
            <a:off x="8713788" y="3070226"/>
            <a:ext cx="16875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Cambodia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5"/>
          <p:cNvSpPr txBox="1"/>
          <p:nvPr/>
        </p:nvSpPr>
        <p:spPr>
          <a:xfrm>
            <a:off x="8713789" y="3506789"/>
            <a:ext cx="15763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Viet Nam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5"/>
          <p:cNvSpPr txBox="1"/>
          <p:nvPr/>
        </p:nvSpPr>
        <p:spPr>
          <a:xfrm>
            <a:off x="8710614" y="3919539"/>
            <a:ext cx="106203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Nepal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5"/>
          <p:cNvSpPr txBox="1"/>
          <p:nvPr/>
        </p:nvSpPr>
        <p:spPr>
          <a:xfrm>
            <a:off x="8710614" y="4359276"/>
            <a:ext cx="19018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Bangladesh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5"/>
          <p:cNvSpPr txBox="1"/>
          <p:nvPr/>
        </p:nvSpPr>
        <p:spPr>
          <a:xfrm>
            <a:off x="8716964" y="4770439"/>
            <a:ext cx="617537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Fiji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5"/>
          <p:cNvSpPr txBox="1"/>
          <p:nvPr/>
        </p:nvSpPr>
        <p:spPr>
          <a:xfrm>
            <a:off x="8710613" y="5203826"/>
            <a:ext cx="11938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Samoa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9589" y="3194050"/>
            <a:ext cx="428625" cy="27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5463" y="3632200"/>
            <a:ext cx="411162" cy="274638"/>
          </a:xfrm>
          <a:prstGeom prst="rect">
            <a:avLst/>
          </a:prstGeom>
          <a:noFill/>
          <a:ln>
            <a:noFill/>
          </a:ln>
        </p:spPr>
      </p:pic>
      <p:sp>
        <p:nvSpPr>
          <p:cNvPr descr="ÐÐ°ÑÑÐ¸Ð½ÐºÐ¸ Ð¿Ð¾ Ð·Ð°Ð¿ÑÐ¾ÑÑ flag nepal" id="476" name="Google Shape;476;p25"/>
          <p:cNvSpPr/>
          <p:nvPr/>
        </p:nvSpPr>
        <p:spPr>
          <a:xfrm>
            <a:off x="5943600" y="28575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94689" y="4030664"/>
            <a:ext cx="225425" cy="2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45463" y="4483100"/>
            <a:ext cx="457200" cy="27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99426" y="4921250"/>
            <a:ext cx="549275" cy="27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108951" y="5354639"/>
            <a:ext cx="549275" cy="27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 in front of a crowd&#10;&#10;Description automatically generated" id="485" name="Google Shape;4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F4F">
              <a:alpha val="5529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2737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6"/>
          <p:cNvSpPr txBox="1"/>
          <p:nvPr/>
        </p:nvSpPr>
        <p:spPr>
          <a:xfrm>
            <a:off x="2092325" y="142875"/>
            <a:ext cx="800735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Youth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6"/>
          <p:cNvSpPr/>
          <p:nvPr/>
        </p:nvSpPr>
        <p:spPr>
          <a:xfrm>
            <a:off x="2609851" y="1158876"/>
            <a:ext cx="697071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To turn today youths into future leaders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7"/>
          <p:cNvPicPr preferRelativeResize="0"/>
          <p:nvPr/>
        </p:nvPicPr>
        <p:blipFill rotWithShape="1">
          <a:blip r:embed="rId3">
            <a:alphaModFix/>
          </a:blip>
          <a:srcRect b="18338" l="11350" r="1" t="0"/>
          <a:stretch/>
        </p:blipFill>
        <p:spPr>
          <a:xfrm>
            <a:off x="0" y="0"/>
            <a:ext cx="12192000" cy="7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7"/>
          <p:cNvSpPr/>
          <p:nvPr/>
        </p:nvSpPr>
        <p:spPr>
          <a:xfrm>
            <a:off x="0" y="0"/>
            <a:ext cx="12192000" cy="7083424"/>
          </a:xfrm>
          <a:prstGeom prst="rect">
            <a:avLst/>
          </a:prstGeom>
          <a:solidFill>
            <a:srgbClr val="323F4F">
              <a:alpha val="8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2737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7"/>
          <p:cNvSpPr/>
          <p:nvPr/>
        </p:nvSpPr>
        <p:spPr>
          <a:xfrm>
            <a:off x="2224089" y="203201"/>
            <a:ext cx="7743825" cy="1865313"/>
          </a:xfrm>
          <a:prstGeom prst="rect">
            <a:avLst/>
          </a:prstGeom>
          <a:solidFill>
            <a:srgbClr val="00B050"/>
          </a:solidFill>
          <a:ln cap="flat" cmpd="sng" w="38100">
            <a:solidFill>
              <a:srgbClr val="FEE5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PRIMER</a:t>
            </a:r>
            <a:endParaRPr b="1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Primer Series on ICTD for Youth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7"/>
          <p:cNvSpPr txBox="1"/>
          <p:nvPr/>
        </p:nvSpPr>
        <p:spPr>
          <a:xfrm>
            <a:off x="2397125" y="2397126"/>
            <a:ext cx="7461250" cy="1076325"/>
          </a:xfrm>
          <a:prstGeom prst="rect">
            <a:avLst/>
          </a:prstGeom>
          <a:noFill/>
          <a:ln cap="flat" cmpd="sng" w="38100">
            <a:solidFill>
              <a:srgbClr val="FEE5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Deliver key knowledge of ICT for Development (ICTD) to students and youth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8864" y="3846513"/>
            <a:ext cx="127952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70988" y="3846513"/>
            <a:ext cx="1243012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54675" y="3846513"/>
            <a:ext cx="1246188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7"/>
          <p:cNvSpPr txBox="1"/>
          <p:nvPr/>
        </p:nvSpPr>
        <p:spPr>
          <a:xfrm>
            <a:off x="9063039" y="5846764"/>
            <a:ext cx="146843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 Media for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63975" y="3852863"/>
            <a:ext cx="128270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7"/>
          <p:cNvPicPr preferRelativeResize="0"/>
          <p:nvPr/>
        </p:nvPicPr>
        <p:blipFill rotWithShape="1">
          <a:blip r:embed="rId8">
            <a:alphaModFix/>
          </a:blip>
          <a:srcRect b="0" l="0" r="4966" t="0"/>
          <a:stretch/>
        </p:blipFill>
        <p:spPr>
          <a:xfrm>
            <a:off x="2006601" y="3854451"/>
            <a:ext cx="1350963" cy="180816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7"/>
          <p:cNvSpPr txBox="1"/>
          <p:nvPr/>
        </p:nvSpPr>
        <p:spPr>
          <a:xfrm>
            <a:off x="1444625" y="5835650"/>
            <a:ext cx="23241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Introduction to ICTD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7"/>
          <p:cNvSpPr txBox="1"/>
          <p:nvPr/>
        </p:nvSpPr>
        <p:spPr>
          <a:xfrm>
            <a:off x="3614738" y="5851526"/>
            <a:ext cx="18605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Management and ICTD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7"/>
          <p:cNvSpPr txBox="1"/>
          <p:nvPr/>
        </p:nvSpPr>
        <p:spPr>
          <a:xfrm>
            <a:off x="5521326" y="5846764"/>
            <a:ext cx="166052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ICT for Disaster Risk Management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7"/>
          <p:cNvSpPr txBox="1"/>
          <p:nvPr/>
        </p:nvSpPr>
        <p:spPr>
          <a:xfrm>
            <a:off x="7264401" y="5851525"/>
            <a:ext cx="1628775" cy="12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ICT, Climate change, and</a:t>
            </a:r>
            <a:b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Green Growth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0"/>
          <p:cNvSpPr txBox="1"/>
          <p:nvPr/>
        </p:nvSpPr>
        <p:spPr>
          <a:xfrm>
            <a:off x="2774358" y="800640"/>
            <a:ext cx="8881303" cy="27238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0188" lvl="0" marL="10667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188" lvl="1" marL="15239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Government of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Maldives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for the development of its </a:t>
            </a:r>
            <a:r>
              <a:rPr b="1" i="0" lang="en-US" sz="16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digital government policy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and providing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customized training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top policymakers/parliament members on digital government;</a:t>
            </a:r>
            <a:endParaRPr/>
          </a:p>
          <a:p>
            <a:pPr indent="0" lvl="1" marL="10667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0" i="0" lang="en-US" sz="105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188" lvl="1" marL="15239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Government of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Maldives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in developing their</a:t>
            </a:r>
            <a:r>
              <a:rPr b="1" i="0" lang="en-US" sz="1600" u="none" cap="none" strike="noStrike">
                <a:solidFill>
                  <a:srgbClr val="4472C4"/>
                </a:solidFill>
                <a:latin typeface="Avenir"/>
                <a:ea typeface="Avenir"/>
                <a:cs typeface="Avenir"/>
                <a:sym typeface="Avenir"/>
              </a:rPr>
              <a:t> national data privacy legislation</a:t>
            </a:r>
            <a:endParaRPr/>
          </a:p>
          <a:p>
            <a:pPr indent="-342888" lvl="1" marL="15239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1" i="0" sz="1200" u="none" cap="none" strike="noStrike">
              <a:solidFill>
                <a:srgbClr val="4472C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188" lvl="1" marL="15239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Government of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Bhutan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in the development of its </a:t>
            </a:r>
            <a:r>
              <a:rPr b="1" i="0" lang="en-US" sz="16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digital </a:t>
            </a:r>
            <a:endParaRPr b="0" i="0" sz="1600" u="none" cap="none" strike="noStrike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1" marL="10667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        information literacy framework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b="1" i="0" lang="en-US" sz="1600" u="none" cap="none" strike="noStrike">
                <a:solidFill>
                  <a:srgbClr val="4472C4"/>
                </a:solidFill>
                <a:latin typeface="Avenir"/>
                <a:ea typeface="Avenir"/>
                <a:cs typeface="Avenir"/>
                <a:sym typeface="Avenir"/>
              </a:rPr>
              <a:t>data privacy legislation</a:t>
            </a:r>
            <a:endParaRPr b="0" i="0" sz="1600" u="none" cap="none" strike="noStrike">
              <a:solidFill>
                <a:srgbClr val="4472C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picture containing drawing, flower&#10;&#10;Description automatically generated" id="512" name="Google Shape;51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3243" y="1436129"/>
            <a:ext cx="667482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513" name="Google Shape;513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8079" y="2939146"/>
            <a:ext cx="667482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0"/>
          <p:cNvSpPr/>
          <p:nvPr/>
        </p:nvSpPr>
        <p:spPr>
          <a:xfrm>
            <a:off x="2672560" y="1338915"/>
            <a:ext cx="9244628" cy="221464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60"/>
          <p:cNvGrpSpPr/>
          <p:nvPr/>
        </p:nvGrpSpPr>
        <p:grpSpPr>
          <a:xfrm>
            <a:off x="2672559" y="5136530"/>
            <a:ext cx="9354341" cy="1452165"/>
            <a:chOff x="995923" y="5154597"/>
            <a:chExt cx="10090345" cy="1548000"/>
          </a:xfrm>
        </p:grpSpPr>
        <p:sp>
          <p:nvSpPr>
            <p:cNvPr id="516" name="Google Shape;516;p60"/>
            <p:cNvSpPr txBox="1"/>
            <p:nvPr/>
          </p:nvSpPr>
          <p:spPr>
            <a:xfrm>
              <a:off x="1105732" y="5318065"/>
              <a:ext cx="9980536" cy="12311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457188" lvl="1" marL="152397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oto Sans Symbols"/>
                <a:buChar char="❑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The Government of </a:t>
              </a:r>
              <a:r>
                <a:rPr b="1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the Philippines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for the </a:t>
              </a:r>
              <a:r>
                <a:rPr b="1" i="0" lang="en-US" sz="1600" u="none" cap="none" strike="noStrike">
                  <a:solidFill>
                    <a:srgbClr val="00B050"/>
                  </a:solidFill>
                  <a:latin typeface="Avenir"/>
                  <a:ea typeface="Avenir"/>
                  <a:cs typeface="Avenir"/>
                  <a:sym typeface="Avenir"/>
                </a:rPr>
                <a:t>development of curricula in ICT Academy </a:t>
              </a:r>
              <a:endParaRPr/>
            </a:p>
            <a:p>
              <a:pPr indent="0" lvl="1" marL="106678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-457188" lvl="1" marL="152397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oto Sans Symbols"/>
                <a:buChar char="❑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The Government of </a:t>
              </a:r>
              <a:r>
                <a:rPr b="1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Cambodia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for the development of curricula </a:t>
              </a:r>
              <a:r>
                <a:rPr b="1" i="0" lang="en-US" sz="1600" u="none" cap="none" strike="noStrike">
                  <a:solidFill>
                    <a:srgbClr val="00B050"/>
                  </a:solidFill>
                  <a:latin typeface="Avenir"/>
                  <a:ea typeface="Avenir"/>
                  <a:cs typeface="Avenir"/>
                  <a:sym typeface="Avenir"/>
                </a:rPr>
                <a:t>in Cambodia Academy of Digital Technology</a:t>
              </a:r>
              <a:endParaRPr/>
            </a:p>
          </p:txBody>
        </p:sp>
        <p:pic>
          <p:nvPicPr>
            <p:cNvPr descr="A picture containing drawing&#10;&#10;Description automatically generated" id="517" name="Google Shape;517;p6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06827" y="5296900"/>
              <a:ext cx="720000" cy="390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drawing&#10;&#10;Description automatically generated" id="518" name="Google Shape;518;p6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06827" y="5958939"/>
              <a:ext cx="720000" cy="4272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60"/>
            <p:cNvSpPr/>
            <p:nvPr/>
          </p:nvSpPr>
          <p:spPr>
            <a:xfrm>
              <a:off x="995923" y="5154597"/>
              <a:ext cx="9972000" cy="1548000"/>
            </a:xfrm>
            <a:prstGeom prst="rect">
              <a:avLst/>
            </a:prstGeom>
            <a:noFill/>
            <a:ln cap="flat" cmpd="sng" w="38100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0" name="Google Shape;520;p60"/>
          <p:cNvSpPr txBox="1"/>
          <p:nvPr/>
        </p:nvSpPr>
        <p:spPr>
          <a:xfrm>
            <a:off x="2774358" y="3686042"/>
            <a:ext cx="9252542" cy="6771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888" lvl="1" marL="15239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1" i="0" sz="1200" u="none" cap="none" strike="noStrike">
              <a:solidFill>
                <a:srgbClr val="4472C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57188" lvl="1" marL="15239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Government of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Indonesia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developing their </a:t>
            </a:r>
            <a:r>
              <a:rPr b="1" i="0" lang="en-US" sz="1600" u="none" cap="none" strike="noStrike">
                <a:solidFill>
                  <a:srgbClr val="4472C4"/>
                </a:solidFill>
                <a:latin typeface="Avenir"/>
                <a:ea typeface="Avenir"/>
                <a:cs typeface="Avenir"/>
                <a:sym typeface="Avenir"/>
              </a:rPr>
              <a:t>national data privacy legislation</a:t>
            </a:r>
            <a:endParaRPr b="0" i="0" sz="1600" u="none" cap="none" strike="noStrike">
              <a:solidFill>
                <a:srgbClr val="4472C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21" name="Google Shape;521;p60"/>
          <p:cNvSpPr/>
          <p:nvPr/>
        </p:nvSpPr>
        <p:spPr>
          <a:xfrm>
            <a:off x="2672559" y="2209800"/>
            <a:ext cx="9244628" cy="2536371"/>
          </a:xfrm>
          <a:prstGeom prst="rect">
            <a:avLst/>
          </a:prstGeom>
          <a:noFill/>
          <a:ln cap="flat" cmpd="sng" w="3810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68079" y="3887488"/>
            <a:ext cx="667482" cy="39987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523" name="Google Shape;523;p60"/>
          <p:cNvSpPr txBox="1"/>
          <p:nvPr/>
        </p:nvSpPr>
        <p:spPr>
          <a:xfrm>
            <a:off x="59076" y="1172446"/>
            <a:ext cx="9972000" cy="13421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Policy strategy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     framework</a:t>
            </a:r>
            <a:endParaRPr/>
          </a:p>
        </p:txBody>
      </p:sp>
      <p:sp>
        <p:nvSpPr>
          <p:cNvPr id="524" name="Google Shape;524;p60"/>
          <p:cNvSpPr txBox="1"/>
          <p:nvPr/>
        </p:nvSpPr>
        <p:spPr>
          <a:xfrm>
            <a:off x="59076" y="2968340"/>
            <a:ext cx="9972000" cy="13421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rgbClr val="4472C4"/>
                </a:solidFill>
                <a:latin typeface="Avenir"/>
                <a:ea typeface="Avenir"/>
                <a:cs typeface="Avenir"/>
                <a:sym typeface="Avenir"/>
              </a:rPr>
              <a:t>Legislation draft</a:t>
            </a:r>
            <a:endParaRPr/>
          </a:p>
        </p:txBody>
      </p:sp>
      <p:sp>
        <p:nvSpPr>
          <p:cNvPr id="525" name="Google Shape;525;p60"/>
          <p:cNvSpPr txBox="1"/>
          <p:nvPr/>
        </p:nvSpPr>
        <p:spPr>
          <a:xfrm>
            <a:off x="59076" y="5136530"/>
            <a:ext cx="9972000" cy="13421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rgbClr val="00B050"/>
                </a:solidFill>
                <a:latin typeface="Avenir"/>
                <a:ea typeface="Avenir"/>
                <a:cs typeface="Avenir"/>
                <a:sym typeface="Avenir"/>
              </a:rPr>
              <a:t>Curriculum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B050"/>
                </a:solidFill>
                <a:latin typeface="Avenir"/>
                <a:ea typeface="Avenir"/>
                <a:cs typeface="Avenir"/>
                <a:sym typeface="Avenir"/>
              </a:rPr>
              <a:t>      design</a:t>
            </a:r>
            <a:endParaRPr/>
          </a:p>
        </p:txBody>
      </p:sp>
      <p:sp>
        <p:nvSpPr>
          <p:cNvPr id="526" name="Google Shape;526;p60"/>
          <p:cNvSpPr txBox="1"/>
          <p:nvPr/>
        </p:nvSpPr>
        <p:spPr>
          <a:xfrm>
            <a:off x="536339" y="94026"/>
            <a:ext cx="9972000" cy="13421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333F50"/>
                </a:solidFill>
                <a:latin typeface="Avenir"/>
                <a:ea typeface="Avenir"/>
                <a:cs typeface="Avenir"/>
                <a:sym typeface="Avenir"/>
              </a:rPr>
              <a:t>Technical Assistance</a:t>
            </a:r>
            <a:endParaRPr/>
          </a:p>
        </p:txBody>
      </p:sp>
      <p:pic>
        <p:nvPicPr>
          <p:cNvPr descr="Text&#10;&#10;Description automatically generated" id="527" name="Google Shape;527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99887" y="-8927"/>
            <a:ext cx="4762074" cy="1416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1"/>
          <p:cNvSpPr/>
          <p:nvPr/>
        </p:nvSpPr>
        <p:spPr>
          <a:xfrm>
            <a:off x="4376286" y="1952048"/>
            <a:ext cx="7815714" cy="4905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61"/>
          <p:cNvSpPr/>
          <p:nvPr/>
        </p:nvSpPr>
        <p:spPr>
          <a:xfrm>
            <a:off x="8418287" y="1908506"/>
            <a:ext cx="2249714" cy="490595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social media post&#10;&#10;Description automatically generated" id="534" name="Google Shape;53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53" y="-1"/>
            <a:ext cx="12160347" cy="31946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535" name="Google Shape;535;p61"/>
          <p:cNvPicPr preferRelativeResize="0"/>
          <p:nvPr/>
        </p:nvPicPr>
        <p:blipFill rotWithShape="1">
          <a:blip r:embed="rId4">
            <a:alphaModFix/>
          </a:blip>
          <a:srcRect b="9225" l="51332" r="0" t="0"/>
          <a:stretch/>
        </p:blipFill>
        <p:spPr>
          <a:xfrm>
            <a:off x="6033795" y="3224780"/>
            <a:ext cx="2155016" cy="3308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536" name="Google Shape;536;p61"/>
          <p:cNvPicPr preferRelativeResize="0"/>
          <p:nvPr/>
        </p:nvPicPr>
        <p:blipFill rotWithShape="1">
          <a:blip r:embed="rId5">
            <a:alphaModFix/>
          </a:blip>
          <a:srcRect b="0" l="0" r="49193" t="0"/>
          <a:stretch/>
        </p:blipFill>
        <p:spPr>
          <a:xfrm>
            <a:off x="2988232" y="3248844"/>
            <a:ext cx="2249715" cy="3644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537" name="Google Shape;537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86256" y="3255227"/>
            <a:ext cx="2257874" cy="3308048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1"/>
          <p:cNvSpPr/>
          <p:nvPr/>
        </p:nvSpPr>
        <p:spPr>
          <a:xfrm>
            <a:off x="4025194" y="3547892"/>
            <a:ext cx="426262" cy="171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art, radar chart&#10;&#10;Description automatically generated" id="539" name="Google Shape;539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91208" y="3744012"/>
            <a:ext cx="2017863" cy="260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2"/>
          <p:cNvSpPr txBox="1"/>
          <p:nvPr/>
        </p:nvSpPr>
        <p:spPr>
          <a:xfrm>
            <a:off x="555391" y="479371"/>
            <a:ext cx="9769770" cy="6399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333F50"/>
                </a:solidFill>
                <a:latin typeface="Avenir"/>
                <a:ea typeface="Avenir"/>
                <a:cs typeface="Avenir"/>
                <a:sym typeface="Avenir"/>
              </a:rPr>
              <a:t>AVA e-learning</a:t>
            </a:r>
            <a:endParaRPr/>
          </a:p>
        </p:txBody>
      </p:sp>
      <p:pic>
        <p:nvPicPr>
          <p:cNvPr descr="Text&#10;&#10;Description automatically generated" id="545" name="Google Shape;54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9887" y="-8927"/>
            <a:ext cx="4762074" cy="1416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desk&#10;&#10;Description automatically generated with medium confidence" id="546" name="Google Shape;54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9683" y="1266273"/>
            <a:ext cx="8715675" cy="522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3"/>
          <p:cNvSpPr txBox="1"/>
          <p:nvPr/>
        </p:nvSpPr>
        <p:spPr>
          <a:xfrm>
            <a:off x="2107475" y="2415635"/>
            <a:ext cx="7977050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320" u="none" cap="none" strike="noStrike">
                <a:solidFill>
                  <a:srgbClr val="3B3838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b="1" i="0" sz="3359" u="none" cap="none" strike="noStrike">
              <a:solidFill>
                <a:srgbClr val="3B383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close up of a sign&#10;&#10;Description automatically generated" id="552" name="Google Shape;55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1825" y="4442365"/>
            <a:ext cx="5428349" cy="731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0"/>
          <p:cNvGrpSpPr/>
          <p:nvPr/>
        </p:nvGrpSpPr>
        <p:grpSpPr>
          <a:xfrm>
            <a:off x="0" y="-1187"/>
            <a:ext cx="12192000" cy="6859187"/>
            <a:chOff x="0" y="-1187"/>
            <a:chExt cx="12192000" cy="6859187"/>
          </a:xfrm>
        </p:grpSpPr>
        <p:sp>
          <p:nvSpPr>
            <p:cNvPr id="261" name="Google Shape;261;p2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0" y="6010656"/>
              <a:ext cx="12192000" cy="847344"/>
            </a:xfrm>
            <a:custGeom>
              <a:rect b="b" l="l" r="r" t="t"/>
              <a:pathLst>
                <a:path extrusionOk="0" h="847344" w="12192000">
                  <a:moveTo>
                    <a:pt x="0" y="546754"/>
                  </a:moveTo>
                  <a:lnTo>
                    <a:pt x="12192000" y="0"/>
                  </a:lnTo>
                  <a:lnTo>
                    <a:pt x="12192000" y="847344"/>
                  </a:lnTo>
                  <a:lnTo>
                    <a:pt x="0" y="847344"/>
                  </a:lnTo>
                  <a:lnTo>
                    <a:pt x="0" y="546754"/>
                  </a:lnTo>
                  <a:close/>
                </a:path>
              </a:pathLst>
            </a:custGeom>
            <a:solidFill>
              <a:srgbClr val="0C70AC"/>
            </a:soli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Google Shape;263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82562" y="6206474"/>
              <a:ext cx="1543524" cy="455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-1187"/>
              <a:ext cx="12192000" cy="1970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5" name="Google Shape;265;p20"/>
          <p:cNvSpPr txBox="1"/>
          <p:nvPr/>
        </p:nvSpPr>
        <p:spPr>
          <a:xfrm>
            <a:off x="580916" y="633809"/>
            <a:ext cx="11408229" cy="151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27375D"/>
                </a:solidFill>
                <a:latin typeface="Avenir"/>
                <a:ea typeface="Avenir"/>
                <a:cs typeface="Avenir"/>
                <a:sym typeface="Avenir"/>
              </a:rPr>
              <a:t>UN APCICT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27375D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b="1" i="0" lang="en-US" sz="2800" u="none" cap="none" strike="noStrike">
                <a:solidFill>
                  <a:srgbClr val="27375D"/>
                </a:solidFill>
                <a:latin typeface="Avenir"/>
                <a:ea typeface="Avenir"/>
                <a:cs typeface="Avenir"/>
                <a:sym typeface="Avenir"/>
              </a:rPr>
              <a:t>sian and </a:t>
            </a:r>
            <a:r>
              <a:rPr b="1" i="0" lang="en-US" sz="4400" u="none" cap="none" strike="noStrike">
                <a:solidFill>
                  <a:srgbClr val="27375D"/>
                </a:solidFill>
                <a:latin typeface="Avenir"/>
                <a:ea typeface="Avenir"/>
                <a:cs typeface="Avenir"/>
                <a:sym typeface="Avenir"/>
              </a:rPr>
              <a:t>P</a:t>
            </a:r>
            <a:r>
              <a:rPr b="1" i="0" lang="en-US" sz="2800" u="none" cap="none" strike="noStrike">
                <a:solidFill>
                  <a:srgbClr val="27375D"/>
                </a:solidFill>
                <a:latin typeface="Avenir"/>
                <a:ea typeface="Avenir"/>
                <a:cs typeface="Avenir"/>
                <a:sym typeface="Avenir"/>
              </a:rPr>
              <a:t>acific </a:t>
            </a:r>
            <a:r>
              <a:rPr b="1" i="0" lang="en-US" sz="36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Training Centre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for</a:t>
            </a:r>
            <a:r>
              <a:rPr b="0" i="0" lang="en-US" sz="36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i="0" lang="en-US" sz="36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ICT</a:t>
            </a:r>
            <a:r>
              <a:rPr b="1" i="0" lang="en-US" sz="44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i="0" lang="en-US" sz="3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 Development</a:t>
            </a:r>
            <a:endParaRPr b="0" i="0" sz="36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picture containing drawing&#10;&#10;Description automatically generated" id="266" name="Google Shape;26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60527" y="4453412"/>
            <a:ext cx="3355975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map&#10;&#10;Description automatically generated" id="267" name="Google Shape;26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3484" y="2148284"/>
            <a:ext cx="4310062" cy="219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268" name="Google Shape;268;p20"/>
          <p:cNvPicPr preferRelativeResize="0"/>
          <p:nvPr/>
        </p:nvPicPr>
        <p:blipFill rotWithShape="1">
          <a:blip r:embed="rId7">
            <a:alphaModFix/>
          </a:blip>
          <a:srcRect b="-31250" l="56721" r="-2350" t="-19016"/>
          <a:stretch/>
        </p:blipFill>
        <p:spPr>
          <a:xfrm>
            <a:off x="9235494" y="391637"/>
            <a:ext cx="2476982" cy="1099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building&#10;&#10;Description automatically generated" id="269" name="Google Shape;269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3175" y="2782724"/>
            <a:ext cx="5781855" cy="3227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4"/>
          <p:cNvSpPr/>
          <p:nvPr/>
        </p:nvSpPr>
        <p:spPr>
          <a:xfrm>
            <a:off x="4903223" y="3728670"/>
            <a:ext cx="2286000" cy="2838562"/>
          </a:xfrm>
          <a:prstGeom prst="rect">
            <a:avLst/>
          </a:prstGeom>
          <a:noFill/>
          <a:ln cap="flat" cmpd="sng" w="38100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4"/>
          <p:cNvSpPr/>
          <p:nvPr/>
        </p:nvSpPr>
        <p:spPr>
          <a:xfrm>
            <a:off x="2142762" y="3731775"/>
            <a:ext cx="2286000" cy="2838562"/>
          </a:xfrm>
          <a:prstGeom prst="rect">
            <a:avLst/>
          </a:prstGeom>
          <a:noFill/>
          <a:ln cap="flat" cmpd="sng" w="38100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54"/>
          <p:cNvSpPr/>
          <p:nvPr/>
        </p:nvSpPr>
        <p:spPr>
          <a:xfrm>
            <a:off x="7699887" y="3728670"/>
            <a:ext cx="2461928" cy="2838562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4"/>
          <p:cNvSpPr txBox="1"/>
          <p:nvPr/>
        </p:nvSpPr>
        <p:spPr>
          <a:xfrm>
            <a:off x="4875532" y="4051371"/>
            <a:ext cx="233997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Technical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Assistance</a:t>
            </a:r>
            <a:endParaRPr/>
          </a:p>
        </p:txBody>
      </p:sp>
      <p:sp>
        <p:nvSpPr>
          <p:cNvPr id="278" name="Google Shape;278;p54"/>
          <p:cNvSpPr txBox="1"/>
          <p:nvPr/>
        </p:nvSpPr>
        <p:spPr>
          <a:xfrm>
            <a:off x="2188583" y="4022339"/>
            <a:ext cx="2198687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Capacity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Building</a:t>
            </a:r>
            <a:endParaRPr/>
          </a:p>
        </p:txBody>
      </p:sp>
      <p:sp>
        <p:nvSpPr>
          <p:cNvPr id="279" name="Google Shape;279;p54"/>
          <p:cNvSpPr txBox="1"/>
          <p:nvPr/>
        </p:nvSpPr>
        <p:spPr>
          <a:xfrm>
            <a:off x="7741162" y="4047460"/>
            <a:ext cx="2379378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58738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E-learning</a:t>
            </a:r>
            <a:endParaRPr/>
          </a:p>
          <a:p>
            <a:pPr indent="58738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&amp; Knowledge</a:t>
            </a:r>
            <a:endParaRPr/>
          </a:p>
          <a:p>
            <a:pPr indent="58738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Sharing Platforms</a:t>
            </a:r>
            <a:endParaRPr/>
          </a:p>
        </p:txBody>
      </p:sp>
      <p:sp>
        <p:nvSpPr>
          <p:cNvPr id="280" name="Google Shape;280;p54"/>
          <p:cNvSpPr txBox="1"/>
          <p:nvPr/>
        </p:nvSpPr>
        <p:spPr>
          <a:xfrm>
            <a:off x="4876236" y="5182530"/>
            <a:ext cx="233997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Policy, strategy</a:t>
            </a:r>
            <a:endParaRPr/>
          </a:p>
        </p:txBody>
      </p:sp>
      <p:sp>
        <p:nvSpPr>
          <p:cNvPr id="281" name="Google Shape;281;p54"/>
          <p:cNvSpPr txBox="1"/>
          <p:nvPr/>
        </p:nvSpPr>
        <p:spPr>
          <a:xfrm>
            <a:off x="2131651" y="5004951"/>
            <a:ext cx="233838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 deepen the knowledge of policymakers and civil servants</a:t>
            </a:r>
            <a:endParaRPr/>
          </a:p>
        </p:txBody>
      </p:sp>
      <p:sp>
        <p:nvSpPr>
          <p:cNvPr id="282" name="Google Shape;282;p54"/>
          <p:cNvSpPr/>
          <p:nvPr/>
        </p:nvSpPr>
        <p:spPr>
          <a:xfrm>
            <a:off x="2159696" y="3743336"/>
            <a:ext cx="362070" cy="591601"/>
          </a:xfrm>
          <a:prstGeom prst="flowChartOffpageConnector">
            <a:avLst/>
          </a:prstGeom>
          <a:solidFill>
            <a:srgbClr val="333F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  <a:endParaRPr/>
          </a:p>
        </p:txBody>
      </p:sp>
      <p:sp>
        <p:nvSpPr>
          <p:cNvPr id="283" name="Google Shape;283;p54"/>
          <p:cNvSpPr/>
          <p:nvPr/>
        </p:nvSpPr>
        <p:spPr>
          <a:xfrm>
            <a:off x="4915825" y="3743336"/>
            <a:ext cx="362070" cy="591601"/>
          </a:xfrm>
          <a:prstGeom prst="flowChartOffpageConnector">
            <a:avLst/>
          </a:prstGeom>
          <a:solidFill>
            <a:srgbClr val="333F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endParaRPr/>
          </a:p>
        </p:txBody>
      </p:sp>
      <p:sp>
        <p:nvSpPr>
          <p:cNvPr id="284" name="Google Shape;284;p54"/>
          <p:cNvSpPr/>
          <p:nvPr/>
        </p:nvSpPr>
        <p:spPr>
          <a:xfrm>
            <a:off x="7717704" y="3743336"/>
            <a:ext cx="362070" cy="591601"/>
          </a:xfrm>
          <a:prstGeom prst="flowChartOffpageConnector">
            <a:avLst/>
          </a:prstGeom>
          <a:solidFill>
            <a:srgbClr val="333F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endParaRPr/>
          </a:p>
        </p:txBody>
      </p:sp>
      <p:pic>
        <p:nvPicPr>
          <p:cNvPr descr="Картинки по запросу sdg" id="285" name="Google Shape;285;p54"/>
          <p:cNvPicPr preferRelativeResize="0"/>
          <p:nvPr/>
        </p:nvPicPr>
        <p:blipFill rotWithShape="1">
          <a:blip r:embed="rId3">
            <a:alphaModFix/>
          </a:blip>
          <a:srcRect b="80373" l="10420" r="11219" t="2136"/>
          <a:stretch/>
        </p:blipFill>
        <p:spPr>
          <a:xfrm>
            <a:off x="7500405" y="1859951"/>
            <a:ext cx="4519837" cy="756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4"/>
          <p:cNvSpPr/>
          <p:nvPr/>
        </p:nvSpPr>
        <p:spPr>
          <a:xfrm>
            <a:off x="171758" y="1499773"/>
            <a:ext cx="6389910" cy="1341656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t" bIns="45700" lIns="40500" spcFirstLastPara="1" rIns="405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1F3864"/>
                </a:solidFill>
                <a:latin typeface="Avenir"/>
                <a:ea typeface="Avenir"/>
                <a:cs typeface="Avenir"/>
                <a:sym typeface="Avenir"/>
              </a:rPr>
              <a:t>Human and Institutional ICT capacity of ESCAP member States</a:t>
            </a:r>
            <a:endParaRPr/>
          </a:p>
        </p:txBody>
      </p:sp>
      <p:sp>
        <p:nvSpPr>
          <p:cNvPr id="287" name="Google Shape;287;p54"/>
          <p:cNvSpPr/>
          <p:nvPr/>
        </p:nvSpPr>
        <p:spPr>
          <a:xfrm>
            <a:off x="6451597" y="1637008"/>
            <a:ext cx="838036" cy="1204421"/>
          </a:xfrm>
          <a:prstGeom prst="chevron">
            <a:avLst>
              <a:gd fmla="val 50000" name="adj"/>
            </a:avLst>
          </a:prstGeom>
          <a:solidFill>
            <a:srgbClr val="0C70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highlight>
                <a:srgbClr val="00FF00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8" name="Google Shape;28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196657"/>
            <a:ext cx="12192000" cy="1970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4"/>
          <p:cNvSpPr/>
          <p:nvPr/>
        </p:nvSpPr>
        <p:spPr>
          <a:xfrm>
            <a:off x="-1" y="6660992"/>
            <a:ext cx="12191999" cy="2412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4"/>
          <p:cNvSpPr txBox="1"/>
          <p:nvPr/>
        </p:nvSpPr>
        <p:spPr>
          <a:xfrm>
            <a:off x="555391" y="479371"/>
            <a:ext cx="9769770" cy="6399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333F50"/>
                </a:solidFill>
                <a:latin typeface="Avenir"/>
                <a:ea typeface="Avenir"/>
                <a:cs typeface="Avenir"/>
                <a:sym typeface="Avenir"/>
              </a:rPr>
              <a:t>Mandate &amp; Major Activities</a:t>
            </a:r>
            <a:endParaRPr/>
          </a:p>
        </p:txBody>
      </p:sp>
      <p:pic>
        <p:nvPicPr>
          <p:cNvPr descr="Text&#10;&#10;Description automatically generated" id="291" name="Google Shape;291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9887" y="-8927"/>
            <a:ext cx="4762074" cy="1416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5"/>
          <p:cNvSpPr txBox="1"/>
          <p:nvPr/>
        </p:nvSpPr>
        <p:spPr>
          <a:xfrm>
            <a:off x="680520" y="479371"/>
            <a:ext cx="9769770" cy="6399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333F50"/>
                </a:solidFill>
                <a:latin typeface="Avenir"/>
                <a:ea typeface="Avenir"/>
                <a:cs typeface="Avenir"/>
                <a:sym typeface="Avenir"/>
              </a:rPr>
              <a:t>Capacity building programmes</a:t>
            </a:r>
            <a:endParaRPr b="1" i="0" sz="3600" u="none" cap="none" strike="noStrike">
              <a:solidFill>
                <a:srgbClr val="333F5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8" name="Google Shape;298;p55"/>
          <p:cNvSpPr/>
          <p:nvPr/>
        </p:nvSpPr>
        <p:spPr>
          <a:xfrm>
            <a:off x="193321" y="527759"/>
            <a:ext cx="362070" cy="591601"/>
          </a:xfrm>
          <a:prstGeom prst="flowChartOffpageConnector">
            <a:avLst/>
          </a:prstGeom>
          <a:solidFill>
            <a:srgbClr val="333F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  <a:endParaRPr/>
          </a:p>
        </p:txBody>
      </p:sp>
      <p:sp>
        <p:nvSpPr>
          <p:cNvPr id="299" name="Google Shape;299;p55"/>
          <p:cNvSpPr/>
          <p:nvPr/>
        </p:nvSpPr>
        <p:spPr>
          <a:xfrm>
            <a:off x="1363146" y="2851141"/>
            <a:ext cx="2235200" cy="608653"/>
          </a:xfrm>
          <a:prstGeom prst="rect">
            <a:avLst/>
          </a:prstGeom>
          <a:noFill/>
          <a:ln cap="flat" cmpd="sng" w="28575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Policymakers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Civil Servants</a:t>
            </a:r>
            <a:endParaRPr b="1" i="0" sz="1400" u="none" cap="none" strike="noStrike">
              <a:solidFill>
                <a:srgbClr val="333F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5"/>
          <p:cNvSpPr/>
          <p:nvPr/>
        </p:nvSpPr>
        <p:spPr>
          <a:xfrm>
            <a:off x="4849908" y="2851687"/>
            <a:ext cx="2492183" cy="608653"/>
          </a:xfrm>
          <a:prstGeom prst="rect">
            <a:avLst/>
          </a:prstGeom>
          <a:noFill/>
          <a:ln cap="flat" cmpd="sng" w="28575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Women Entrepreneurs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Policymakers</a:t>
            </a:r>
            <a:endParaRPr/>
          </a:p>
        </p:txBody>
      </p:sp>
      <p:sp>
        <p:nvSpPr>
          <p:cNvPr id="301" name="Google Shape;301;p55"/>
          <p:cNvSpPr/>
          <p:nvPr/>
        </p:nvSpPr>
        <p:spPr>
          <a:xfrm>
            <a:off x="8510521" y="2822858"/>
            <a:ext cx="2235200" cy="608653"/>
          </a:xfrm>
          <a:prstGeom prst="rect">
            <a:avLst/>
          </a:prstGeom>
          <a:noFill/>
          <a:ln cap="flat" cmpd="sng" w="28575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Future Leaders</a:t>
            </a:r>
            <a:endParaRPr b="1" i="0" sz="1400" u="none" cap="none" strike="noStrike">
              <a:solidFill>
                <a:srgbClr val="333F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55"/>
          <p:cNvGrpSpPr/>
          <p:nvPr/>
        </p:nvGrpSpPr>
        <p:grpSpPr>
          <a:xfrm>
            <a:off x="289641" y="3882211"/>
            <a:ext cx="6603739" cy="2582171"/>
            <a:chOff x="308762" y="3848343"/>
            <a:chExt cx="6603739" cy="2582171"/>
          </a:xfrm>
        </p:grpSpPr>
        <p:sp>
          <p:nvSpPr>
            <p:cNvPr id="303" name="Google Shape;303;p55"/>
            <p:cNvSpPr txBox="1"/>
            <p:nvPr/>
          </p:nvSpPr>
          <p:spPr>
            <a:xfrm>
              <a:off x="914509" y="4752468"/>
              <a:ext cx="1047884" cy="3089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Bhutan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picture containing drawing&#10;&#10;Description automatically generated" id="304" name="Google Shape;304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41300" y="5550068"/>
              <a:ext cx="498953" cy="250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8692" y="5669838"/>
              <a:ext cx="498953" cy="250369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descr="A picture containing drawing&#10;&#10;Description automatically generated" id="306" name="Google Shape;306;p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3821" y="5212008"/>
              <a:ext cx="468695" cy="2809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55"/>
            <p:cNvSpPr txBox="1"/>
            <p:nvPr/>
          </p:nvSpPr>
          <p:spPr>
            <a:xfrm>
              <a:off x="914509" y="4307693"/>
              <a:ext cx="1807275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Bangladesh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5"/>
            <p:cNvSpPr txBox="1"/>
            <p:nvPr/>
          </p:nvSpPr>
          <p:spPr>
            <a:xfrm>
              <a:off x="914509" y="5197243"/>
              <a:ext cx="1217316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Cambodia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5"/>
            <p:cNvSpPr txBox="1"/>
            <p:nvPr/>
          </p:nvSpPr>
          <p:spPr>
            <a:xfrm>
              <a:off x="914509" y="5642018"/>
              <a:ext cx="1331381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Indonesia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5"/>
            <p:cNvSpPr txBox="1"/>
            <p:nvPr/>
          </p:nvSpPr>
          <p:spPr>
            <a:xfrm>
              <a:off x="4875985" y="4348113"/>
              <a:ext cx="2036516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Philippines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5"/>
            <p:cNvSpPr txBox="1"/>
            <p:nvPr/>
          </p:nvSpPr>
          <p:spPr>
            <a:xfrm>
              <a:off x="4875985" y="5517963"/>
              <a:ext cx="1374285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Thailand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5"/>
            <p:cNvSpPr txBox="1"/>
            <p:nvPr/>
          </p:nvSpPr>
          <p:spPr>
            <a:xfrm>
              <a:off x="2881411" y="5528505"/>
              <a:ext cx="1127551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Myanmar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Map&#10;&#10;Description automatically generated" id="313" name="Google Shape;313;p5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1349" y="4761500"/>
              <a:ext cx="453638" cy="273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businesscard, vector graphics, clipart&#10;&#10;Description automatically generated" id="314" name="Google Shape;314;p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238413" y="4431446"/>
              <a:ext cx="468695" cy="211732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r" dir="10800000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315" name="Google Shape;315;p55"/>
            <p:cNvSpPr txBox="1"/>
            <p:nvPr/>
          </p:nvSpPr>
          <p:spPr>
            <a:xfrm>
              <a:off x="914509" y="3862918"/>
              <a:ext cx="1690268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Azerbaijan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5"/>
            <p:cNvSpPr txBox="1"/>
            <p:nvPr/>
          </p:nvSpPr>
          <p:spPr>
            <a:xfrm>
              <a:off x="4875985" y="6068115"/>
              <a:ext cx="1459325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Viet Nam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5"/>
            <p:cNvSpPr txBox="1"/>
            <p:nvPr/>
          </p:nvSpPr>
          <p:spPr>
            <a:xfrm>
              <a:off x="914509" y="6086794"/>
              <a:ext cx="1281630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Kazakhstan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5"/>
            <p:cNvSpPr txBox="1"/>
            <p:nvPr/>
          </p:nvSpPr>
          <p:spPr>
            <a:xfrm>
              <a:off x="2881411" y="3848343"/>
              <a:ext cx="1716448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Kyrgyzstan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55"/>
            <p:cNvSpPr txBox="1"/>
            <p:nvPr/>
          </p:nvSpPr>
          <p:spPr>
            <a:xfrm>
              <a:off x="2881411" y="4408397"/>
              <a:ext cx="1359055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Lao PDR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5"/>
            <p:cNvSpPr txBox="1"/>
            <p:nvPr/>
          </p:nvSpPr>
          <p:spPr>
            <a:xfrm>
              <a:off x="2881411" y="4968450"/>
              <a:ext cx="1537184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Mongolia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55"/>
            <p:cNvSpPr txBox="1"/>
            <p:nvPr/>
          </p:nvSpPr>
          <p:spPr>
            <a:xfrm>
              <a:off x="2881411" y="6088560"/>
              <a:ext cx="1045179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Nepal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5"/>
            <p:cNvSpPr txBox="1"/>
            <p:nvPr/>
          </p:nvSpPr>
          <p:spPr>
            <a:xfrm>
              <a:off x="4875985" y="3867508"/>
              <a:ext cx="1320985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Pakistan</a:t>
              </a:r>
              <a:endParaRPr/>
            </a:p>
          </p:txBody>
        </p:sp>
        <p:sp>
          <p:nvSpPr>
            <p:cNvPr id="323" name="Google Shape;323;p55"/>
            <p:cNvSpPr txBox="1"/>
            <p:nvPr/>
          </p:nvSpPr>
          <p:spPr>
            <a:xfrm>
              <a:off x="4875985" y="4967812"/>
              <a:ext cx="1448607" cy="308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Sri Lanka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Logo, icon&#10;&#10;Description automatically generated" id="324" name="Google Shape;324;p5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8762" y="3902766"/>
              <a:ext cx="558812" cy="252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hape, circle&#10;&#10;Description automatically generated" id="325" name="Google Shape;325;p5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55330" y="4332133"/>
              <a:ext cx="465676" cy="252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logo&#10;&#10;Description automatically generated" id="326" name="Google Shape;326;p5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49851" y="6097131"/>
              <a:ext cx="476635" cy="287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&#10;&#10;Description automatically generated" id="327" name="Google Shape;327;p5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328320" y="3873648"/>
              <a:ext cx="524914" cy="270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5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364937" y="4427688"/>
              <a:ext cx="451678" cy="271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rt&#10;&#10;Description automatically generated" id="329" name="Google Shape;329;p5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337101" y="4983384"/>
              <a:ext cx="507351" cy="282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chart&#10;&#10;Description automatically generated" id="330" name="Google Shape;330;p5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433529" y="6084142"/>
              <a:ext cx="314494" cy="346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clipart&#10;&#10;Description automatically generated" id="331" name="Google Shape;331;p5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235573" y="3860346"/>
              <a:ext cx="474376" cy="286089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id="332" name="Google Shape;332;p5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4228248" y="5507755"/>
              <a:ext cx="489026" cy="294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5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4210023" y="6087319"/>
              <a:ext cx="525475" cy="284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&#10;&#10;Description automatically generated" id="334" name="Google Shape;334;p5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4146743" y="4928189"/>
              <a:ext cx="652035" cy="294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55"/>
          <p:cNvSpPr txBox="1"/>
          <p:nvPr/>
        </p:nvSpPr>
        <p:spPr>
          <a:xfrm>
            <a:off x="6658247" y="4111681"/>
            <a:ext cx="5224990" cy="2194560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The Academy Modules have been integrated into the </a:t>
            </a:r>
            <a:r>
              <a:rPr b="1" i="0" lang="en-US" sz="2400" u="none" cap="none" strike="noStrike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Junior and Senior Leadership Programs </a:t>
            </a:r>
            <a:r>
              <a:rPr b="0" i="0" lang="en-US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of the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Civil Service Training Institutions</a:t>
            </a:r>
            <a:endParaRPr/>
          </a:p>
        </p:txBody>
      </p:sp>
      <p:grpSp>
        <p:nvGrpSpPr>
          <p:cNvPr id="336" name="Google Shape;336;p55"/>
          <p:cNvGrpSpPr/>
          <p:nvPr/>
        </p:nvGrpSpPr>
        <p:grpSpPr>
          <a:xfrm>
            <a:off x="1195893" y="1378519"/>
            <a:ext cx="2489848" cy="1280194"/>
            <a:chOff x="1195893" y="1285382"/>
            <a:chExt cx="2489848" cy="1280194"/>
          </a:xfrm>
        </p:grpSpPr>
        <p:sp>
          <p:nvSpPr>
            <p:cNvPr id="337" name="Google Shape;337;p55"/>
            <p:cNvSpPr/>
            <p:nvPr/>
          </p:nvSpPr>
          <p:spPr>
            <a:xfrm>
              <a:off x="1195893" y="1285382"/>
              <a:ext cx="2489848" cy="1280194"/>
            </a:xfrm>
            <a:prstGeom prst="roundRect">
              <a:avLst>
                <a:gd fmla="val 16667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55"/>
            <p:cNvSpPr txBox="1"/>
            <p:nvPr/>
          </p:nvSpPr>
          <p:spPr>
            <a:xfrm>
              <a:off x="1412297" y="1377537"/>
              <a:ext cx="2031065" cy="320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ACADEMY</a:t>
              </a:r>
              <a:endParaRPr/>
            </a:p>
          </p:txBody>
        </p:sp>
        <p:sp>
          <p:nvSpPr>
            <p:cNvPr id="339" name="Google Shape;339;p55"/>
            <p:cNvSpPr txBox="1"/>
            <p:nvPr/>
          </p:nvSpPr>
          <p:spPr>
            <a:xfrm>
              <a:off x="1428455" y="1748046"/>
              <a:ext cx="2005090" cy="795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of ICT Essentials for Government Leaders</a:t>
              </a:r>
              <a:endParaRPr/>
            </a:p>
          </p:txBody>
        </p:sp>
        <p:cxnSp>
          <p:nvCxnSpPr>
            <p:cNvPr id="340" name="Google Shape;340;p55"/>
            <p:cNvCxnSpPr/>
            <p:nvPr/>
          </p:nvCxnSpPr>
          <p:spPr>
            <a:xfrm>
              <a:off x="1326453" y="1731113"/>
              <a:ext cx="219456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41" name="Google Shape;341;p55"/>
          <p:cNvGrpSpPr/>
          <p:nvPr/>
        </p:nvGrpSpPr>
        <p:grpSpPr>
          <a:xfrm>
            <a:off x="4798087" y="1376013"/>
            <a:ext cx="2489848" cy="1280194"/>
            <a:chOff x="4798087" y="1332529"/>
            <a:chExt cx="2489848" cy="1280194"/>
          </a:xfrm>
        </p:grpSpPr>
        <p:sp>
          <p:nvSpPr>
            <p:cNvPr id="342" name="Google Shape;342;p55"/>
            <p:cNvSpPr/>
            <p:nvPr/>
          </p:nvSpPr>
          <p:spPr>
            <a:xfrm>
              <a:off x="4798087" y="1332529"/>
              <a:ext cx="2489848" cy="1280194"/>
            </a:xfrm>
            <a:prstGeom prst="roundRect">
              <a:avLst>
                <a:gd fmla="val 16667" name="adj"/>
              </a:avLst>
            </a:prstGeom>
            <a:solidFill>
              <a:srgbClr val="ED7D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55"/>
            <p:cNvSpPr txBox="1"/>
            <p:nvPr/>
          </p:nvSpPr>
          <p:spPr>
            <a:xfrm>
              <a:off x="5014491" y="1424684"/>
              <a:ext cx="2031065" cy="320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WIFI</a:t>
              </a:r>
              <a:endParaRPr/>
            </a:p>
          </p:txBody>
        </p:sp>
        <p:sp>
          <p:nvSpPr>
            <p:cNvPr id="344" name="Google Shape;344;p55"/>
            <p:cNvSpPr txBox="1"/>
            <p:nvPr/>
          </p:nvSpPr>
          <p:spPr>
            <a:xfrm>
              <a:off x="5030649" y="1795193"/>
              <a:ext cx="2005090" cy="795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Women ICT Frontier Initiative</a:t>
              </a:r>
              <a:endParaRPr/>
            </a:p>
          </p:txBody>
        </p:sp>
        <p:cxnSp>
          <p:nvCxnSpPr>
            <p:cNvPr id="345" name="Google Shape;345;p55"/>
            <p:cNvCxnSpPr/>
            <p:nvPr/>
          </p:nvCxnSpPr>
          <p:spPr>
            <a:xfrm>
              <a:off x="4928647" y="1778260"/>
              <a:ext cx="219456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46" name="Google Shape;346;p55"/>
          <p:cNvGrpSpPr/>
          <p:nvPr/>
        </p:nvGrpSpPr>
        <p:grpSpPr>
          <a:xfrm>
            <a:off x="8400281" y="1376013"/>
            <a:ext cx="2489848" cy="1280194"/>
            <a:chOff x="8400281" y="1380720"/>
            <a:chExt cx="2489848" cy="1280194"/>
          </a:xfrm>
        </p:grpSpPr>
        <p:sp>
          <p:nvSpPr>
            <p:cNvPr id="347" name="Google Shape;347;p55"/>
            <p:cNvSpPr/>
            <p:nvPr/>
          </p:nvSpPr>
          <p:spPr>
            <a:xfrm>
              <a:off x="8400281" y="1380720"/>
              <a:ext cx="2489848" cy="1280194"/>
            </a:xfrm>
            <a:prstGeom prst="roundRect">
              <a:avLst>
                <a:gd fmla="val 16667" name="adj"/>
              </a:avLst>
            </a:prstGeom>
            <a:solidFill>
              <a:srgbClr val="5481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5"/>
            <p:cNvSpPr txBox="1"/>
            <p:nvPr/>
          </p:nvSpPr>
          <p:spPr>
            <a:xfrm>
              <a:off x="8616685" y="1472875"/>
              <a:ext cx="2031065" cy="320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PRIMER</a:t>
              </a:r>
              <a:endParaRPr/>
            </a:p>
          </p:txBody>
        </p:sp>
        <p:sp>
          <p:nvSpPr>
            <p:cNvPr id="349" name="Google Shape;349;p55"/>
            <p:cNvSpPr txBox="1"/>
            <p:nvPr/>
          </p:nvSpPr>
          <p:spPr>
            <a:xfrm>
              <a:off x="8632843" y="1843384"/>
              <a:ext cx="2005090" cy="795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Primer Series on ICTD for Youth</a:t>
              </a:r>
              <a:endParaRPr/>
            </a:p>
          </p:txBody>
        </p:sp>
        <p:cxnSp>
          <p:nvCxnSpPr>
            <p:cNvPr id="350" name="Google Shape;350;p55"/>
            <p:cNvCxnSpPr/>
            <p:nvPr/>
          </p:nvCxnSpPr>
          <p:spPr>
            <a:xfrm>
              <a:off x="8530841" y="1826451"/>
              <a:ext cx="219456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51" name="Google Shape;351;p55"/>
          <p:cNvSpPr/>
          <p:nvPr/>
        </p:nvSpPr>
        <p:spPr>
          <a:xfrm>
            <a:off x="920568" y="1283070"/>
            <a:ext cx="3069273" cy="2315435"/>
          </a:xfrm>
          <a:prstGeom prst="roundRect">
            <a:avLst>
              <a:gd fmla="val 0" name="adj"/>
            </a:avLst>
          </a:prstGeom>
          <a:noFill/>
          <a:ln cap="flat" cmpd="sng" w="57150">
            <a:solidFill>
              <a:srgbClr val="0C70AC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5"/>
          <p:cNvSpPr/>
          <p:nvPr/>
        </p:nvSpPr>
        <p:spPr>
          <a:xfrm>
            <a:off x="2248234" y="3540820"/>
            <a:ext cx="427543" cy="33684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C70A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353" name="Google Shape;353;p5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699887" y="-8927"/>
            <a:ext cx="4762074" cy="1416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6"/>
          <p:cNvPicPr preferRelativeResize="0"/>
          <p:nvPr/>
        </p:nvPicPr>
        <p:blipFill rotWithShape="1">
          <a:blip r:embed="rId3">
            <a:alphaModFix/>
          </a:blip>
          <a:srcRect b="0" l="-52" r="-194" t="0"/>
          <a:stretch/>
        </p:blipFill>
        <p:spPr>
          <a:xfrm>
            <a:off x="-21312" y="0"/>
            <a:ext cx="123022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6"/>
          <p:cNvSpPr/>
          <p:nvPr/>
        </p:nvSpPr>
        <p:spPr>
          <a:xfrm>
            <a:off x="-1" y="0"/>
            <a:ext cx="12280900" cy="6858000"/>
          </a:xfrm>
          <a:prstGeom prst="rect">
            <a:avLst/>
          </a:prstGeom>
          <a:solidFill>
            <a:srgbClr val="323F4F">
              <a:alpha val="5529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2737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6"/>
          <p:cNvSpPr txBox="1"/>
          <p:nvPr/>
        </p:nvSpPr>
        <p:spPr>
          <a:xfrm>
            <a:off x="3294779" y="1338031"/>
            <a:ext cx="2456083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Introductory</a:t>
            </a:r>
            <a:endParaRPr b="0" i="0" sz="16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1" name="Google Shape;361;p56"/>
          <p:cNvSpPr/>
          <p:nvPr/>
        </p:nvSpPr>
        <p:spPr>
          <a:xfrm>
            <a:off x="2548354" y="1215503"/>
            <a:ext cx="4114800" cy="2895417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2" name="Google Shape;362;p56"/>
          <p:cNvSpPr txBox="1"/>
          <p:nvPr/>
        </p:nvSpPr>
        <p:spPr>
          <a:xfrm>
            <a:off x="3257385" y="4475896"/>
            <a:ext cx="288036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Transboundary</a:t>
            </a:r>
            <a:endParaRPr b="0" i="0" sz="16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3" name="Google Shape;363;p56"/>
          <p:cNvSpPr txBox="1"/>
          <p:nvPr/>
        </p:nvSpPr>
        <p:spPr>
          <a:xfrm>
            <a:off x="685800" y="165639"/>
            <a:ext cx="7112000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TRAINING PROGRAMMES</a:t>
            </a:r>
            <a:endParaRPr b="0" i="0" sz="1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4" name="Google Shape;364;p56"/>
          <p:cNvSpPr txBox="1"/>
          <p:nvPr/>
        </p:nvSpPr>
        <p:spPr>
          <a:xfrm>
            <a:off x="2743748" y="5054287"/>
            <a:ext cx="3731954" cy="461624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Climate Change</a:t>
            </a:r>
            <a:endParaRPr b="0" i="0" sz="2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5" name="Google Shape;365;p56"/>
          <p:cNvSpPr txBox="1"/>
          <p:nvPr/>
        </p:nvSpPr>
        <p:spPr>
          <a:xfrm>
            <a:off x="2729613" y="5887706"/>
            <a:ext cx="3731954" cy="461624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Disaster Risk Mgmt.</a:t>
            </a:r>
            <a:endParaRPr/>
          </a:p>
        </p:txBody>
      </p:sp>
      <p:sp>
        <p:nvSpPr>
          <p:cNvPr id="366" name="Google Shape;366;p56"/>
          <p:cNvSpPr txBox="1"/>
          <p:nvPr/>
        </p:nvSpPr>
        <p:spPr>
          <a:xfrm>
            <a:off x="2780849" y="1959917"/>
            <a:ext cx="3567953" cy="461624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ICT for Sustainable D</a:t>
            </a:r>
            <a:endParaRPr b="0" i="0" sz="2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7" name="Google Shape;367;p56"/>
          <p:cNvSpPr txBox="1"/>
          <p:nvPr/>
        </p:nvSpPr>
        <p:spPr>
          <a:xfrm>
            <a:off x="2780850" y="3308326"/>
            <a:ext cx="3567952" cy="461624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ICT Project Mgmt.</a:t>
            </a:r>
            <a:endParaRPr b="0" i="0" sz="2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8" name="Google Shape;368;p56"/>
          <p:cNvSpPr txBox="1"/>
          <p:nvPr/>
        </p:nvSpPr>
        <p:spPr>
          <a:xfrm>
            <a:off x="2780850" y="2628539"/>
            <a:ext cx="3567952" cy="461624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Development Policy</a:t>
            </a:r>
            <a:endParaRPr b="0" i="0" sz="2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9" name="Google Shape;369;p56"/>
          <p:cNvSpPr/>
          <p:nvPr/>
        </p:nvSpPr>
        <p:spPr>
          <a:xfrm>
            <a:off x="323454" y="-8333"/>
            <a:ext cx="362346" cy="676790"/>
          </a:xfrm>
          <a:prstGeom prst="flowChartOffpageConnector">
            <a:avLst/>
          </a:prstGeom>
          <a:solidFill>
            <a:srgbClr val="9751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6"/>
          <p:cNvSpPr/>
          <p:nvPr/>
        </p:nvSpPr>
        <p:spPr>
          <a:xfrm>
            <a:off x="2545799" y="4431842"/>
            <a:ext cx="4114800" cy="2260519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1" name="Google Shape;371;p56"/>
          <p:cNvSpPr/>
          <p:nvPr/>
        </p:nvSpPr>
        <p:spPr>
          <a:xfrm>
            <a:off x="7441707" y="1191773"/>
            <a:ext cx="4114800" cy="3478185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2" name="Google Shape;372;p56"/>
          <p:cNvSpPr txBox="1"/>
          <p:nvPr/>
        </p:nvSpPr>
        <p:spPr>
          <a:xfrm>
            <a:off x="7684724" y="1274467"/>
            <a:ext cx="3618964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Digital Inclusion</a:t>
            </a:r>
            <a:endParaRPr b="0" i="0" sz="16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3" name="Google Shape;373;p56"/>
          <p:cNvSpPr txBox="1"/>
          <p:nvPr/>
        </p:nvSpPr>
        <p:spPr>
          <a:xfrm>
            <a:off x="7662273" y="2252877"/>
            <a:ext cx="3731954" cy="461624"/>
          </a:xfrm>
          <a:prstGeom prst="rect">
            <a:avLst/>
          </a:prstGeom>
          <a:solidFill>
            <a:srgbClr val="33A9D8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ICT for Active Aging</a:t>
            </a:r>
            <a:endParaRPr/>
          </a:p>
        </p:txBody>
      </p:sp>
      <p:sp>
        <p:nvSpPr>
          <p:cNvPr id="374" name="Google Shape;374;p56"/>
          <p:cNvSpPr txBox="1"/>
          <p:nvPr/>
        </p:nvSpPr>
        <p:spPr>
          <a:xfrm>
            <a:off x="7684724" y="3384729"/>
            <a:ext cx="3731954" cy="830956"/>
          </a:xfrm>
          <a:prstGeom prst="rect">
            <a:avLst/>
          </a:prstGeom>
          <a:solidFill>
            <a:srgbClr val="33A9D8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ICT for Persons with Disabilities</a:t>
            </a:r>
            <a:endParaRPr/>
          </a:p>
        </p:txBody>
      </p:sp>
      <p:pic>
        <p:nvPicPr>
          <p:cNvPr id="375" name="Google Shape;37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248" y="1155176"/>
            <a:ext cx="1818003" cy="1266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7"/>
          <p:cNvPicPr preferRelativeResize="0"/>
          <p:nvPr/>
        </p:nvPicPr>
        <p:blipFill rotWithShape="1">
          <a:blip r:embed="rId3">
            <a:alphaModFix/>
          </a:blip>
          <a:srcRect b="0" l="-52" r="-194" t="0"/>
          <a:stretch/>
        </p:blipFill>
        <p:spPr>
          <a:xfrm>
            <a:off x="-21312" y="0"/>
            <a:ext cx="123022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7"/>
          <p:cNvSpPr/>
          <p:nvPr/>
        </p:nvSpPr>
        <p:spPr>
          <a:xfrm>
            <a:off x="0" y="-27001"/>
            <a:ext cx="12280900" cy="6858000"/>
          </a:xfrm>
          <a:prstGeom prst="rect">
            <a:avLst/>
          </a:prstGeom>
          <a:solidFill>
            <a:srgbClr val="323F4F">
              <a:alpha val="5529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2737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57"/>
          <p:cNvSpPr txBox="1"/>
          <p:nvPr/>
        </p:nvSpPr>
        <p:spPr>
          <a:xfrm>
            <a:off x="1491875" y="149084"/>
            <a:ext cx="10789024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ACADEMY: TRAINING PROGRAMMES</a:t>
            </a:r>
            <a:endParaRPr b="0" i="0" sz="1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3" name="Google Shape;383;p57"/>
          <p:cNvSpPr/>
          <p:nvPr/>
        </p:nvSpPr>
        <p:spPr>
          <a:xfrm>
            <a:off x="323454" y="-8333"/>
            <a:ext cx="362346" cy="676790"/>
          </a:xfrm>
          <a:prstGeom prst="flowChartOffpageConnector">
            <a:avLst/>
          </a:prstGeom>
          <a:solidFill>
            <a:srgbClr val="9751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7"/>
          <p:cNvSpPr txBox="1"/>
          <p:nvPr/>
        </p:nvSpPr>
        <p:spPr>
          <a:xfrm>
            <a:off x="2844409" y="1043236"/>
            <a:ext cx="3634800" cy="954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Digital Government &amp; Transformation</a:t>
            </a:r>
            <a:endParaRPr b="0" i="0" sz="16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5" name="Google Shape;385;p57"/>
          <p:cNvSpPr/>
          <p:nvPr/>
        </p:nvSpPr>
        <p:spPr>
          <a:xfrm>
            <a:off x="2375810" y="1035899"/>
            <a:ext cx="4572000" cy="5653237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6" name="Google Shape;386;p57"/>
          <p:cNvSpPr txBox="1"/>
          <p:nvPr/>
        </p:nvSpPr>
        <p:spPr>
          <a:xfrm>
            <a:off x="2699594" y="2192715"/>
            <a:ext cx="3931920" cy="7078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Digital government and transformation</a:t>
            </a:r>
            <a:endParaRPr b="0" i="0" sz="2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7" name="Google Shape;387;p57"/>
          <p:cNvSpPr txBox="1"/>
          <p:nvPr/>
        </p:nvSpPr>
        <p:spPr>
          <a:xfrm>
            <a:off x="2695849" y="3213087"/>
            <a:ext cx="393192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Data-Driven Governance</a:t>
            </a:r>
            <a:endParaRPr/>
          </a:p>
        </p:txBody>
      </p:sp>
      <p:sp>
        <p:nvSpPr>
          <p:cNvPr id="388" name="Google Shape;388;p57"/>
          <p:cNvSpPr txBox="1"/>
          <p:nvPr/>
        </p:nvSpPr>
        <p:spPr>
          <a:xfrm>
            <a:off x="2684662" y="4542414"/>
            <a:ext cx="393192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Social Media</a:t>
            </a:r>
            <a:endParaRPr b="0" i="0" sz="20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9" name="Google Shape;389;p57"/>
          <p:cNvSpPr txBox="1"/>
          <p:nvPr/>
        </p:nvSpPr>
        <p:spPr>
          <a:xfrm>
            <a:off x="7754050" y="4177797"/>
            <a:ext cx="3618964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Digital Connectivity</a:t>
            </a:r>
            <a:endParaRPr/>
          </a:p>
        </p:txBody>
      </p:sp>
      <p:sp>
        <p:nvSpPr>
          <p:cNvPr id="390" name="Google Shape;390;p57"/>
          <p:cNvSpPr txBox="1"/>
          <p:nvPr/>
        </p:nvSpPr>
        <p:spPr>
          <a:xfrm>
            <a:off x="2684663" y="3912378"/>
            <a:ext cx="393192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Information Security &amp; Privacy</a:t>
            </a:r>
            <a:endParaRPr/>
          </a:p>
        </p:txBody>
      </p:sp>
      <p:sp>
        <p:nvSpPr>
          <p:cNvPr id="391" name="Google Shape;391;p57"/>
          <p:cNvSpPr/>
          <p:nvPr/>
        </p:nvSpPr>
        <p:spPr>
          <a:xfrm>
            <a:off x="7277532" y="1031497"/>
            <a:ext cx="4572000" cy="2766313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2" name="Google Shape;392;p57"/>
          <p:cNvSpPr/>
          <p:nvPr/>
        </p:nvSpPr>
        <p:spPr>
          <a:xfrm>
            <a:off x="7256663" y="4081184"/>
            <a:ext cx="4572000" cy="2228638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3" name="Google Shape;393;p57"/>
          <p:cNvSpPr txBox="1"/>
          <p:nvPr/>
        </p:nvSpPr>
        <p:spPr>
          <a:xfrm>
            <a:off x="2684663" y="5829356"/>
            <a:ext cx="3931919" cy="707846"/>
          </a:xfrm>
          <a:prstGeom prst="rect">
            <a:avLst/>
          </a:prstGeom>
          <a:solidFill>
            <a:srgbClr val="33A9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Frontier ICT Technology for Development</a:t>
            </a:r>
            <a:endParaRPr/>
          </a:p>
        </p:txBody>
      </p:sp>
      <p:sp>
        <p:nvSpPr>
          <p:cNvPr id="394" name="Google Shape;394;p57"/>
          <p:cNvSpPr txBox="1"/>
          <p:nvPr/>
        </p:nvSpPr>
        <p:spPr>
          <a:xfrm>
            <a:off x="7537991" y="2761784"/>
            <a:ext cx="3931919" cy="70784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ICT for Building Back Better (COVID-19)</a:t>
            </a:r>
            <a:endParaRPr/>
          </a:p>
        </p:txBody>
      </p:sp>
      <p:sp>
        <p:nvSpPr>
          <p:cNvPr id="395" name="Google Shape;395;p57"/>
          <p:cNvSpPr txBox="1"/>
          <p:nvPr/>
        </p:nvSpPr>
        <p:spPr>
          <a:xfrm>
            <a:off x="7537991" y="5077022"/>
            <a:ext cx="3931920" cy="707846"/>
          </a:xfrm>
          <a:prstGeom prst="rect">
            <a:avLst/>
          </a:prstGeom>
          <a:solidFill>
            <a:srgbClr val="33A9D8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Infrastructure co-sharing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for affordable broadband</a:t>
            </a:r>
            <a:endParaRPr/>
          </a:p>
        </p:txBody>
      </p:sp>
      <p:sp>
        <p:nvSpPr>
          <p:cNvPr id="396" name="Google Shape;396;p57"/>
          <p:cNvSpPr txBox="1"/>
          <p:nvPr/>
        </p:nvSpPr>
        <p:spPr>
          <a:xfrm>
            <a:off x="7635593" y="1230237"/>
            <a:ext cx="3889788" cy="13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ICT for New &amp; Emerging Socio-Econ Issues</a:t>
            </a:r>
            <a:endParaRPr/>
          </a:p>
        </p:txBody>
      </p:sp>
      <p:sp>
        <p:nvSpPr>
          <p:cNvPr id="397" name="Google Shape;397;p57"/>
          <p:cNvSpPr txBox="1"/>
          <p:nvPr/>
        </p:nvSpPr>
        <p:spPr>
          <a:xfrm>
            <a:off x="-286870" y="6030574"/>
            <a:ext cx="339217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Avail. 4Q</a:t>
            </a:r>
            <a:endParaRPr b="0" i="1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8" name="Google Shape;398;p57"/>
          <p:cNvSpPr txBox="1"/>
          <p:nvPr/>
        </p:nvSpPr>
        <p:spPr>
          <a:xfrm>
            <a:off x="2696427" y="5230911"/>
            <a:ext cx="393192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Data Privacy and Protection</a:t>
            </a:r>
            <a:endParaRPr b="0" i="0" sz="20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9" name="Google Shape;399;p57"/>
          <p:cNvPicPr preferRelativeResize="0"/>
          <p:nvPr/>
        </p:nvPicPr>
        <p:blipFill rotWithShape="1">
          <a:blip r:embed="rId4">
            <a:alphaModFix/>
          </a:blip>
          <a:srcRect b="0" l="0" r="72132" t="0"/>
          <a:stretch/>
        </p:blipFill>
        <p:spPr>
          <a:xfrm>
            <a:off x="76867" y="938937"/>
            <a:ext cx="2313874" cy="1609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8"/>
          <p:cNvSpPr txBox="1"/>
          <p:nvPr/>
        </p:nvSpPr>
        <p:spPr>
          <a:xfrm>
            <a:off x="680520" y="479371"/>
            <a:ext cx="9769770" cy="6399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333F50"/>
                </a:solidFill>
                <a:latin typeface="Avenir"/>
                <a:ea typeface="Avenir"/>
                <a:cs typeface="Avenir"/>
                <a:sym typeface="Avenir"/>
              </a:rPr>
              <a:t>Capacity building programmes</a:t>
            </a:r>
            <a:endParaRPr b="1" i="0" sz="3600" u="none" cap="none" strike="noStrike">
              <a:solidFill>
                <a:srgbClr val="333F5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6" name="Google Shape;406;p58"/>
          <p:cNvSpPr/>
          <p:nvPr/>
        </p:nvSpPr>
        <p:spPr>
          <a:xfrm>
            <a:off x="193321" y="527759"/>
            <a:ext cx="362070" cy="591601"/>
          </a:xfrm>
          <a:prstGeom prst="flowChartOffpageConnector">
            <a:avLst/>
          </a:prstGeom>
          <a:solidFill>
            <a:srgbClr val="333F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  <a:endParaRPr/>
          </a:p>
        </p:txBody>
      </p:sp>
      <p:sp>
        <p:nvSpPr>
          <p:cNvPr id="407" name="Google Shape;407;p58"/>
          <p:cNvSpPr/>
          <p:nvPr/>
        </p:nvSpPr>
        <p:spPr>
          <a:xfrm>
            <a:off x="1363146" y="2851141"/>
            <a:ext cx="2235200" cy="608653"/>
          </a:xfrm>
          <a:prstGeom prst="rect">
            <a:avLst/>
          </a:prstGeom>
          <a:noFill/>
          <a:ln cap="flat" cmpd="sng" w="28575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Policymakers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Civil Servants</a:t>
            </a:r>
            <a:endParaRPr b="1" i="0" sz="1400" u="none" cap="none" strike="noStrike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8"/>
          <p:cNvSpPr/>
          <p:nvPr/>
        </p:nvSpPr>
        <p:spPr>
          <a:xfrm>
            <a:off x="4849908" y="2851687"/>
            <a:ext cx="2492183" cy="608653"/>
          </a:xfrm>
          <a:prstGeom prst="rect">
            <a:avLst/>
          </a:prstGeom>
          <a:noFill/>
          <a:ln cap="flat" cmpd="sng" w="28575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Women Entrepreneurs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Policymakers</a:t>
            </a:r>
            <a:endParaRPr/>
          </a:p>
        </p:txBody>
      </p:sp>
      <p:sp>
        <p:nvSpPr>
          <p:cNvPr id="409" name="Google Shape;409;p58"/>
          <p:cNvSpPr/>
          <p:nvPr/>
        </p:nvSpPr>
        <p:spPr>
          <a:xfrm>
            <a:off x="8510521" y="2822858"/>
            <a:ext cx="2235200" cy="608653"/>
          </a:xfrm>
          <a:prstGeom prst="rect">
            <a:avLst/>
          </a:prstGeom>
          <a:noFill/>
          <a:ln cap="flat" cmpd="sng" w="28575">
            <a:solidFill>
              <a:srgbClr val="333F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Future Leaders</a:t>
            </a:r>
            <a:endParaRPr b="1" i="0" sz="1400" u="none" cap="none" strike="noStrike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0" name="Google Shape;410;p58"/>
          <p:cNvGrpSpPr/>
          <p:nvPr/>
        </p:nvGrpSpPr>
        <p:grpSpPr>
          <a:xfrm>
            <a:off x="1195893" y="1378519"/>
            <a:ext cx="2489848" cy="1280194"/>
            <a:chOff x="1195893" y="1285382"/>
            <a:chExt cx="2489848" cy="1280194"/>
          </a:xfrm>
        </p:grpSpPr>
        <p:sp>
          <p:nvSpPr>
            <p:cNvPr id="411" name="Google Shape;411;p58"/>
            <p:cNvSpPr/>
            <p:nvPr/>
          </p:nvSpPr>
          <p:spPr>
            <a:xfrm>
              <a:off x="1195893" y="1285382"/>
              <a:ext cx="2489848" cy="1280194"/>
            </a:xfrm>
            <a:prstGeom prst="roundRect">
              <a:avLst>
                <a:gd fmla="val 16667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8"/>
            <p:cNvSpPr txBox="1"/>
            <p:nvPr/>
          </p:nvSpPr>
          <p:spPr>
            <a:xfrm>
              <a:off x="1412297" y="1377537"/>
              <a:ext cx="2031065" cy="320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ACADEMY</a:t>
              </a:r>
              <a:endParaRPr/>
            </a:p>
          </p:txBody>
        </p:sp>
        <p:sp>
          <p:nvSpPr>
            <p:cNvPr id="413" name="Google Shape;413;p58"/>
            <p:cNvSpPr txBox="1"/>
            <p:nvPr/>
          </p:nvSpPr>
          <p:spPr>
            <a:xfrm>
              <a:off x="1428455" y="1748046"/>
              <a:ext cx="2005090" cy="795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of ICT Essentials for Government Leaders</a:t>
              </a:r>
              <a:endParaRPr/>
            </a:p>
          </p:txBody>
        </p:sp>
        <p:cxnSp>
          <p:nvCxnSpPr>
            <p:cNvPr id="414" name="Google Shape;414;p58"/>
            <p:cNvCxnSpPr/>
            <p:nvPr/>
          </p:nvCxnSpPr>
          <p:spPr>
            <a:xfrm>
              <a:off x="1326453" y="1731113"/>
              <a:ext cx="219456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15" name="Google Shape;415;p58"/>
          <p:cNvGrpSpPr/>
          <p:nvPr/>
        </p:nvGrpSpPr>
        <p:grpSpPr>
          <a:xfrm>
            <a:off x="4798087" y="1376013"/>
            <a:ext cx="2489848" cy="1280194"/>
            <a:chOff x="4798087" y="1332529"/>
            <a:chExt cx="2489848" cy="1280194"/>
          </a:xfrm>
        </p:grpSpPr>
        <p:sp>
          <p:nvSpPr>
            <p:cNvPr id="416" name="Google Shape;416;p58"/>
            <p:cNvSpPr/>
            <p:nvPr/>
          </p:nvSpPr>
          <p:spPr>
            <a:xfrm>
              <a:off x="4798087" y="1332529"/>
              <a:ext cx="2489848" cy="1280194"/>
            </a:xfrm>
            <a:prstGeom prst="roundRect">
              <a:avLst>
                <a:gd fmla="val 16667" name="adj"/>
              </a:avLst>
            </a:prstGeom>
            <a:solidFill>
              <a:srgbClr val="ED7D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8"/>
            <p:cNvSpPr txBox="1"/>
            <p:nvPr/>
          </p:nvSpPr>
          <p:spPr>
            <a:xfrm>
              <a:off x="5014491" y="1424684"/>
              <a:ext cx="2031065" cy="320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WIFI</a:t>
              </a:r>
              <a:endParaRPr/>
            </a:p>
          </p:txBody>
        </p:sp>
        <p:sp>
          <p:nvSpPr>
            <p:cNvPr id="418" name="Google Shape;418;p58"/>
            <p:cNvSpPr txBox="1"/>
            <p:nvPr/>
          </p:nvSpPr>
          <p:spPr>
            <a:xfrm>
              <a:off x="5030649" y="1795193"/>
              <a:ext cx="2005090" cy="795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Women ICT Frontier Initiative</a:t>
              </a:r>
              <a:endParaRPr/>
            </a:p>
          </p:txBody>
        </p:sp>
        <p:cxnSp>
          <p:nvCxnSpPr>
            <p:cNvPr id="419" name="Google Shape;419;p58"/>
            <p:cNvCxnSpPr/>
            <p:nvPr/>
          </p:nvCxnSpPr>
          <p:spPr>
            <a:xfrm>
              <a:off x="4928647" y="1778260"/>
              <a:ext cx="219456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420" name="Google Shape;420;p58"/>
          <p:cNvGrpSpPr/>
          <p:nvPr/>
        </p:nvGrpSpPr>
        <p:grpSpPr>
          <a:xfrm>
            <a:off x="8400281" y="1376013"/>
            <a:ext cx="2489848" cy="1280194"/>
            <a:chOff x="8400281" y="1380720"/>
            <a:chExt cx="2489848" cy="1280194"/>
          </a:xfrm>
        </p:grpSpPr>
        <p:sp>
          <p:nvSpPr>
            <p:cNvPr id="421" name="Google Shape;421;p58"/>
            <p:cNvSpPr/>
            <p:nvPr/>
          </p:nvSpPr>
          <p:spPr>
            <a:xfrm>
              <a:off x="8400281" y="1380720"/>
              <a:ext cx="2489848" cy="1280194"/>
            </a:xfrm>
            <a:prstGeom prst="roundRect">
              <a:avLst>
                <a:gd fmla="val 16667" name="adj"/>
              </a:avLst>
            </a:prstGeom>
            <a:solidFill>
              <a:srgbClr val="5481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8"/>
            <p:cNvSpPr txBox="1"/>
            <p:nvPr/>
          </p:nvSpPr>
          <p:spPr>
            <a:xfrm>
              <a:off x="8616685" y="1472875"/>
              <a:ext cx="2031065" cy="320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PRIMER</a:t>
              </a:r>
              <a:endParaRPr/>
            </a:p>
          </p:txBody>
        </p:sp>
        <p:sp>
          <p:nvSpPr>
            <p:cNvPr id="423" name="Google Shape;423;p58"/>
            <p:cNvSpPr txBox="1"/>
            <p:nvPr/>
          </p:nvSpPr>
          <p:spPr>
            <a:xfrm>
              <a:off x="8632843" y="1843384"/>
              <a:ext cx="2005090" cy="795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Primer Series on ICTD for Youth</a:t>
              </a:r>
              <a:endParaRPr/>
            </a:p>
          </p:txBody>
        </p:sp>
        <p:cxnSp>
          <p:nvCxnSpPr>
            <p:cNvPr id="424" name="Google Shape;424;p58"/>
            <p:cNvCxnSpPr/>
            <p:nvPr/>
          </p:nvCxnSpPr>
          <p:spPr>
            <a:xfrm>
              <a:off x="8530841" y="1826451"/>
              <a:ext cx="219456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25" name="Google Shape;425;p58"/>
          <p:cNvSpPr/>
          <p:nvPr/>
        </p:nvSpPr>
        <p:spPr>
          <a:xfrm>
            <a:off x="4495551" y="1292695"/>
            <a:ext cx="3069273" cy="2315435"/>
          </a:xfrm>
          <a:prstGeom prst="roundRect">
            <a:avLst>
              <a:gd fmla="val 0" name="adj"/>
            </a:avLst>
          </a:prstGeom>
          <a:noFill/>
          <a:ln cap="flat" cmpd="sng" w="57150">
            <a:solidFill>
              <a:srgbClr val="0C70AC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58"/>
          <p:cNvSpPr/>
          <p:nvPr/>
        </p:nvSpPr>
        <p:spPr>
          <a:xfrm>
            <a:off x="5823217" y="3550445"/>
            <a:ext cx="427543" cy="33684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C70A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2610" y="3984759"/>
            <a:ext cx="4606257" cy="259101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8"/>
          <p:cNvPicPr preferRelativeResize="0"/>
          <p:nvPr/>
        </p:nvPicPr>
        <p:blipFill rotWithShape="1">
          <a:blip r:embed="rId3">
            <a:alphaModFix/>
          </a:blip>
          <a:srcRect b="0" l="5255" r="585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8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323F4F">
              <a:alpha val="8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2737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8"/>
          <p:cNvSpPr/>
          <p:nvPr/>
        </p:nvSpPr>
        <p:spPr>
          <a:xfrm>
            <a:off x="2224089" y="376238"/>
            <a:ext cx="7743825" cy="1865312"/>
          </a:xfrm>
          <a:prstGeom prst="rect">
            <a:avLst/>
          </a:prstGeom>
          <a:solidFill>
            <a:srgbClr val="C55A11"/>
          </a:solidFill>
          <a:ln cap="flat" cmpd="sng" w="38100">
            <a:solidFill>
              <a:srgbClr val="FEE5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WIFI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Women ICT Frontier Initiative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5" name="Google Shape;435;p18"/>
          <p:cNvGrpSpPr/>
          <p:nvPr/>
        </p:nvGrpSpPr>
        <p:grpSpPr>
          <a:xfrm>
            <a:off x="1666875" y="3860800"/>
            <a:ext cx="2055813" cy="2749550"/>
            <a:chOff x="2397126" y="3862388"/>
            <a:chExt cx="2055813" cy="2749550"/>
          </a:xfrm>
        </p:grpSpPr>
        <p:sp>
          <p:nvSpPr>
            <p:cNvPr id="436" name="Google Shape;436;p18"/>
            <p:cNvSpPr txBox="1"/>
            <p:nvPr/>
          </p:nvSpPr>
          <p:spPr>
            <a:xfrm>
              <a:off x="2397126" y="4171950"/>
              <a:ext cx="2011363" cy="400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EE599"/>
                  </a:solidFill>
                  <a:latin typeface="Arial"/>
                  <a:ea typeface="Arial"/>
                  <a:cs typeface="Arial"/>
                  <a:sym typeface="Arial"/>
                </a:rPr>
                <a:t>Core Track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2397126" y="3862388"/>
              <a:ext cx="2011363" cy="2749550"/>
            </a:xfrm>
            <a:prstGeom prst="rect">
              <a:avLst/>
            </a:prstGeom>
            <a:noFill/>
            <a:ln cap="flat" cmpd="sng" w="28575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8"/>
            <p:cNvSpPr txBox="1"/>
            <p:nvPr/>
          </p:nvSpPr>
          <p:spPr>
            <a:xfrm>
              <a:off x="2473325" y="4729163"/>
              <a:ext cx="186055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Women's Empowerment,         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SDGs and ICT </a:t>
              </a:r>
              <a:endPara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8"/>
            <p:cNvSpPr txBox="1"/>
            <p:nvPr/>
          </p:nvSpPr>
          <p:spPr>
            <a:xfrm>
              <a:off x="2441576" y="5637213"/>
              <a:ext cx="2011363" cy="830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Enabling Role of ICT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 Women Entrepreneurs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18"/>
          <p:cNvGrpSpPr/>
          <p:nvPr/>
        </p:nvGrpSpPr>
        <p:grpSpPr>
          <a:xfrm>
            <a:off x="5059363" y="3862388"/>
            <a:ext cx="2041524" cy="2749550"/>
            <a:chOff x="5108576" y="3862388"/>
            <a:chExt cx="2041524" cy="2749550"/>
          </a:xfrm>
        </p:grpSpPr>
        <p:sp>
          <p:nvSpPr>
            <p:cNvPr id="441" name="Google Shape;441;p18"/>
            <p:cNvSpPr txBox="1"/>
            <p:nvPr/>
          </p:nvSpPr>
          <p:spPr>
            <a:xfrm>
              <a:off x="5138738" y="3919538"/>
              <a:ext cx="2011362" cy="10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EE599"/>
                  </a:solidFill>
                  <a:latin typeface="Arial"/>
                  <a:ea typeface="Arial"/>
                  <a:cs typeface="Arial"/>
                  <a:sym typeface="Arial"/>
                </a:rPr>
                <a:t>Women Entrepreneurs Track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5108576" y="3862388"/>
              <a:ext cx="2011363" cy="2749550"/>
            </a:xfrm>
            <a:prstGeom prst="rect">
              <a:avLst/>
            </a:prstGeom>
            <a:noFill/>
            <a:ln cap="flat" cmpd="sng" w="28575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8"/>
            <p:cNvSpPr txBox="1"/>
            <p:nvPr/>
          </p:nvSpPr>
          <p:spPr>
            <a:xfrm>
              <a:off x="5148264" y="5024438"/>
              <a:ext cx="1971675" cy="646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Planning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 Business Using ICT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8"/>
            <p:cNvSpPr txBox="1"/>
            <p:nvPr/>
          </p:nvSpPr>
          <p:spPr>
            <a:xfrm>
              <a:off x="5122863" y="5734050"/>
              <a:ext cx="2011362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Managing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 Business Using ICT</a:t>
              </a:r>
              <a:endPara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18"/>
          <p:cNvGrpSpPr/>
          <p:nvPr/>
        </p:nvGrpSpPr>
        <p:grpSpPr>
          <a:xfrm>
            <a:off x="8437563" y="3876676"/>
            <a:ext cx="2087562" cy="2762250"/>
            <a:chOff x="8437563" y="3876676"/>
            <a:chExt cx="2087562" cy="2762250"/>
          </a:xfrm>
        </p:grpSpPr>
        <p:sp>
          <p:nvSpPr>
            <p:cNvPr id="446" name="Google Shape;446;p18"/>
            <p:cNvSpPr txBox="1"/>
            <p:nvPr/>
          </p:nvSpPr>
          <p:spPr>
            <a:xfrm>
              <a:off x="8475663" y="4079877"/>
              <a:ext cx="2011362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EE599"/>
                  </a:solidFill>
                  <a:latin typeface="Arial"/>
                  <a:ea typeface="Arial"/>
                  <a:cs typeface="Arial"/>
                  <a:sym typeface="Arial"/>
                </a:rPr>
                <a:t>Policymakers Track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8475663" y="3876676"/>
              <a:ext cx="2011362" cy="2762250"/>
            </a:xfrm>
            <a:prstGeom prst="rect">
              <a:avLst/>
            </a:prstGeom>
            <a:noFill/>
            <a:ln cap="flat" cmpd="sng" w="28575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8"/>
            <p:cNvSpPr txBox="1"/>
            <p:nvPr/>
          </p:nvSpPr>
          <p:spPr>
            <a:xfrm>
              <a:off x="8437563" y="5068888"/>
              <a:ext cx="2087562" cy="1201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 </a:t>
              </a:r>
              <a:r>
                <a:rPr b="1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Enabling Environment 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 Women Entrepreneurs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9" name="Google Shape;44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01013" y="525464"/>
            <a:ext cx="1757362" cy="14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8"/>
          <p:cNvSpPr txBox="1"/>
          <p:nvPr/>
        </p:nvSpPr>
        <p:spPr>
          <a:xfrm>
            <a:off x="3016250" y="2289176"/>
            <a:ext cx="6224588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modules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9"/>
          <p:cNvPicPr preferRelativeResize="0"/>
          <p:nvPr/>
        </p:nvPicPr>
        <p:blipFill rotWithShape="1">
          <a:blip r:embed="rId3">
            <a:alphaModFix/>
          </a:blip>
          <a:srcRect b="24131" l="0" r="-2" t="4658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9"/>
          <p:cNvPicPr preferRelativeResize="0"/>
          <p:nvPr/>
        </p:nvPicPr>
        <p:blipFill rotWithShape="1">
          <a:blip r:embed="rId4">
            <a:alphaModFix/>
          </a:blip>
          <a:srcRect b="-1" l="18028" r="9670" t="0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9"/>
          <p:cNvPicPr preferRelativeResize="0"/>
          <p:nvPr/>
        </p:nvPicPr>
        <p:blipFill rotWithShape="1">
          <a:blip r:embed="rId5">
            <a:alphaModFix/>
          </a:blip>
          <a:srcRect b="5" l="18825" r="4803" t="0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9"/>
          <p:cNvPicPr preferRelativeResize="0"/>
          <p:nvPr/>
        </p:nvPicPr>
        <p:blipFill rotWithShape="1">
          <a:blip r:embed="rId6">
            <a:alphaModFix/>
          </a:blip>
          <a:srcRect b="-1" l="21846" r="6969" t="0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2019-04-16T08:36:53Z</dcterms:created>
  <dc:creator>Kiyoung Ko</dc:creator>
</cp:coreProperties>
</file>