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1"/>
  </p:notesMasterIdLst>
  <p:handoutMasterIdLst>
    <p:handoutMasterId r:id="rId12"/>
  </p:handoutMasterIdLst>
  <p:sldIdLst>
    <p:sldId id="324" r:id="rId2"/>
    <p:sldId id="316" r:id="rId3"/>
    <p:sldId id="317" r:id="rId4"/>
    <p:sldId id="318" r:id="rId5"/>
    <p:sldId id="320" r:id="rId6"/>
    <p:sldId id="321" r:id="rId7"/>
    <p:sldId id="322" r:id="rId8"/>
    <p:sldId id="323" r:id="rId9"/>
    <p:sldId id="263" r:id="rId10"/>
  </p:sldIdLst>
  <p:sldSz cx="9144000" cy="6858000" type="screen4x3"/>
  <p:notesSz cx="6735763" cy="9866313"/>
  <p:custDataLst>
    <p:tags r:id="rId13"/>
  </p:custDataLst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6">
          <p15:clr>
            <a:srgbClr val="A4A3A4"/>
          </p15:clr>
        </p15:guide>
        <p15:guide id="4" orient="horz" pos="2840">
          <p15:clr>
            <a:srgbClr val="A4A3A4"/>
          </p15:clr>
        </p15:guide>
        <p15:guide id="5" orient="horz" pos="1661">
          <p15:clr>
            <a:srgbClr val="A4A3A4"/>
          </p15:clr>
        </p15:guide>
        <p15:guide id="6" pos="431">
          <p15:clr>
            <a:srgbClr val="A4A3A4"/>
          </p15:clr>
        </p15:guide>
        <p15:guide id="7" pos="2789">
          <p15:clr>
            <a:srgbClr val="A4A3A4"/>
          </p15:clr>
        </p15:guide>
        <p15:guide id="8" pos="2971">
          <p15:clr>
            <a:srgbClr val="A4A3A4"/>
          </p15:clr>
        </p15:guide>
        <p15:guide id="9" pos="521">
          <p15:clr>
            <a:srgbClr val="A4A3A4"/>
          </p15:clr>
        </p15:guide>
        <p15:guide id="10" pos="3107">
          <p15:clr>
            <a:srgbClr val="A4A3A4"/>
          </p15:clr>
        </p15:guide>
        <p15:guide id="11" pos="2653">
          <p15:clr>
            <a:srgbClr val="A4A3A4"/>
          </p15:clr>
        </p15:guide>
        <p15:guide id="12" pos="2835">
          <p15:clr>
            <a:srgbClr val="A4A3A4"/>
          </p15:clr>
        </p15:guide>
        <p15:guide id="13" pos="612">
          <p15:clr>
            <a:srgbClr val="A4A3A4"/>
          </p15:clr>
        </p15:guide>
        <p15:guide id="14" pos="1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1" userDrawn="1">
          <p15:clr>
            <a:srgbClr val="A4A3A4"/>
          </p15:clr>
        </p15:guide>
        <p15:guide id="2" pos="2279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8FA"/>
    <a:srgbClr val="AAF2D7"/>
    <a:srgbClr val="FAFCA0"/>
    <a:srgbClr val="FFD59D"/>
    <a:srgbClr val="FFFFFF"/>
    <a:srgbClr val="B4C9E8"/>
    <a:srgbClr val="A80000"/>
    <a:srgbClr val="FABE00"/>
    <a:srgbClr val="0698DF"/>
    <a:srgbClr val="079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170520-5070-43A2-AA37-4B84661256E8}" v="108" dt="2021-09-08T06:37:28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9" autoAdjust="0"/>
    <p:restoredTop sz="94951" autoAdjust="0"/>
  </p:normalViewPr>
  <p:slideViewPr>
    <p:cSldViewPr>
      <p:cViewPr varScale="1">
        <p:scale>
          <a:sx n="114" d="100"/>
          <a:sy n="114" d="100"/>
        </p:scale>
        <p:origin x="184" y="384"/>
      </p:cViewPr>
      <p:guideLst>
        <p:guide orient="horz" pos="2160"/>
        <p:guide pos="2880"/>
        <p:guide orient="horz" pos="1616"/>
        <p:guide orient="horz" pos="2840"/>
        <p:guide orient="horz" pos="1661"/>
        <p:guide pos="431"/>
        <p:guide pos="2789"/>
        <p:guide pos="2971"/>
        <p:guide pos="521"/>
        <p:guide pos="3107"/>
        <p:guide pos="2653"/>
        <p:guide pos="2835"/>
        <p:guide pos="612"/>
        <p:guide pos="1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-5744" y="-112"/>
      </p:cViewPr>
      <p:guideLst>
        <p:guide orient="horz" pos="3001"/>
        <p:guide pos="2279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9124" cy="4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6" tIns="47884" rIns="95766" bIns="47884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179" y="2"/>
            <a:ext cx="2919124" cy="4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6" tIns="47884" rIns="95766" bIns="47884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021"/>
            <a:ext cx="2919124" cy="4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6" tIns="47884" rIns="95766" bIns="47884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179" y="9372021"/>
            <a:ext cx="2919124" cy="4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6" tIns="47884" rIns="95766" bIns="47884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D49F575A-A985-438B-9A37-716F72CA97F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638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9124" cy="4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6" tIns="47884" rIns="95766" bIns="47884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179" y="2"/>
            <a:ext cx="2919124" cy="4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6" tIns="47884" rIns="95766" bIns="47884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870" y="4686825"/>
            <a:ext cx="5388026" cy="443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6" tIns="47884" rIns="95766" bIns="478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021"/>
            <a:ext cx="2919124" cy="4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6" tIns="47884" rIns="95766" bIns="47884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179" y="9372021"/>
            <a:ext cx="2919124" cy="4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6" tIns="47884" rIns="95766" bIns="47884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769D8A2F-E3B4-4063-8756-672A03BD01F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1466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0192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9">
              <a:defRPr/>
            </a:pP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460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917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6004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9642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1170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41419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9b16eb4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1" name="Google Shape;121;gf9b16eb468_0_0:notes"/>
          <p:cNvSpPr txBox="1">
            <a:spLocks noGrp="1"/>
          </p:cNvSpPr>
          <p:nvPr>
            <p:ph type="body" idx="1"/>
          </p:nvPr>
        </p:nvSpPr>
        <p:spPr>
          <a:xfrm>
            <a:off x="673870" y="4686825"/>
            <a:ext cx="53880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50" tIns="47875" rIns="95750" bIns="47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f9b16eb468_0_0:notes"/>
          <p:cNvSpPr txBox="1">
            <a:spLocks noGrp="1"/>
          </p:cNvSpPr>
          <p:nvPr>
            <p:ph type="sldNum" idx="12"/>
          </p:nvPr>
        </p:nvSpPr>
        <p:spPr>
          <a:xfrm>
            <a:off x="3815179" y="9372021"/>
            <a:ext cx="2919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50" tIns="47875" rIns="95750" bIns="47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59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6864" cy="216024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762" y="3356992"/>
            <a:ext cx="4284476" cy="72008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561284"/>
            <a:ext cx="7775575" cy="1512168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de-AT" dirty="0"/>
              <a:t>Click to edit Master author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1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6872"/>
            <a:ext cx="7903790" cy="3821939"/>
          </a:xfrm>
        </p:spPr>
        <p:txBody>
          <a:bodyPr/>
          <a:lstStyle>
            <a:lvl1pPr>
              <a:defRPr>
                <a:solidFill>
                  <a:srgbClr val="078AC5"/>
                </a:solidFill>
              </a:defRPr>
            </a:lvl1pPr>
            <a:lvl2pPr marL="514350" indent="-18288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8572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001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5430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8460432" y="6525344"/>
            <a:ext cx="216024" cy="216024"/>
          </a:xfrm>
          <a:prstGeom prst="roundRect">
            <a:avLst/>
          </a:prstGeom>
          <a:solidFill>
            <a:srgbClr val="069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12A47-7E72-4E7E-93A5-46C5674DBF6C}" type="slidenum">
              <a:rPr lang="en-US" sz="1200" smtClean="0"/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314739" y="7819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7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hyperlink" Target="https://www.flickr.com/photos/unido" TargetMode="External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12" Type="http://schemas.openxmlformats.org/officeDocument/2006/relationships/hyperlink" Target="https://www.instagram.com/unido_newsro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11" Type="http://schemas.openxmlformats.org/officeDocument/2006/relationships/hyperlink" Target="https://www.youtube.com/user/UNIDObeta" TargetMode="External"/><Relationship Id="rId5" Type="http://schemas.openxmlformats.org/officeDocument/2006/relationships/tags" Target="../tags/tag2.xml"/><Relationship Id="rId15" Type="http://schemas.openxmlformats.org/officeDocument/2006/relationships/hyperlink" Target="https://www.linkedin.com" TargetMode="External"/><Relationship Id="rId10" Type="http://schemas.openxmlformats.org/officeDocument/2006/relationships/hyperlink" Target="http://www.twitter.com/UNIDO" TargetMode="External"/><Relationship Id="rId4" Type="http://schemas.openxmlformats.org/officeDocument/2006/relationships/vmlDrawing" Target="../drawings/vmlDrawing1.vml"/><Relationship Id="rId9" Type="http://schemas.openxmlformats.org/officeDocument/2006/relationships/hyperlink" Target="https://www.facebook.com/UNIDO.HQ" TargetMode="External"/><Relationship Id="rId14" Type="http://schemas.openxmlformats.org/officeDocument/2006/relationships/hyperlink" Target="http://www.unido.or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개체 5" hidden="1">
            <a:extLst>
              <a:ext uri="{FF2B5EF4-FFF2-40B4-BE49-F238E27FC236}">
                <a16:creationId xmlns:a16="http://schemas.microsoft.com/office/drawing/2014/main" id="{FD87CED1-2BDF-48A4-B4C0-25B03F5C12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924514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6" imgW="532" imgH="530" progId="TCLayout.ActiveDocument.1">
                  <p:embed/>
                </p:oleObj>
              </mc:Choice>
              <mc:Fallback>
                <p:oleObj name="think-cell Slide" r:id="rId6" imgW="532" imgH="530" progId="TCLayout.ActiveDocument.1">
                  <p:embed/>
                  <p:pic>
                    <p:nvPicPr>
                      <p:cNvPr id="6" name="개체 5" hidden="1">
                        <a:extLst>
                          <a:ext uri="{FF2B5EF4-FFF2-40B4-BE49-F238E27FC236}">
                            <a16:creationId xmlns:a16="http://schemas.microsoft.com/office/drawing/2014/main" id="{FD87CED1-2BDF-48A4-B4C0-25B03F5C1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144"/>
            <a:ext cx="9144000" cy="4453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903790" cy="109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62831"/>
            <a:ext cx="7903790" cy="3902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292080" y="6525344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hlinkClick r:id="rId9"/>
          </p:cNvPr>
          <p:cNvSpPr/>
          <p:nvPr userDrawn="1"/>
        </p:nvSpPr>
        <p:spPr>
          <a:xfrm>
            <a:off x="536408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hlinkClick r:id="rId10"/>
          </p:cNvPr>
          <p:cNvSpPr/>
          <p:nvPr userDrawn="1"/>
        </p:nvSpPr>
        <p:spPr>
          <a:xfrm>
            <a:off x="601216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hlinkClick r:id="rId11"/>
          </p:cNvPr>
          <p:cNvSpPr/>
          <p:nvPr userDrawn="1"/>
        </p:nvSpPr>
        <p:spPr>
          <a:xfrm>
            <a:off x="637220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hlinkClick r:id="rId12"/>
          </p:cNvPr>
          <p:cNvSpPr/>
          <p:nvPr userDrawn="1"/>
        </p:nvSpPr>
        <p:spPr>
          <a:xfrm>
            <a:off x="709228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hlinkClick r:id="rId13"/>
          </p:cNvPr>
          <p:cNvSpPr/>
          <p:nvPr userDrawn="1"/>
        </p:nvSpPr>
        <p:spPr>
          <a:xfrm>
            <a:off x="673224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596336" y="6525344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hlinkClick r:id="rId14"/>
          </p:cNvPr>
          <p:cNvSpPr/>
          <p:nvPr userDrawn="1"/>
        </p:nvSpPr>
        <p:spPr>
          <a:xfrm>
            <a:off x="7452320" y="6525344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hlinkClick r:id="rId15"/>
          </p:cNvPr>
          <p:cNvSpPr/>
          <p:nvPr userDrawn="1"/>
        </p:nvSpPr>
        <p:spPr>
          <a:xfrm>
            <a:off x="572412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N_header_new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0"/>
            <a:ext cx="9144000" cy="9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698DF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698DF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개체 3" hidden="1">
            <a:extLst>
              <a:ext uri="{FF2B5EF4-FFF2-40B4-BE49-F238E27FC236}">
                <a16:creationId xmlns:a16="http://schemas.microsoft.com/office/drawing/2014/main" id="{D3ABA271-EADD-4ED0-A5AB-66F88A7566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5" imgW="532" imgH="530" progId="TCLayout.ActiveDocument.1">
                  <p:embed/>
                </p:oleObj>
              </mc:Choice>
              <mc:Fallback>
                <p:oleObj name="think-cell Slide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920880" cy="1944216"/>
          </a:xfrm>
        </p:spPr>
        <p:txBody>
          <a:bodyPr vert="horz"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etaPro-Book" panose="02000503040000020004" pitchFamily="50" charset="0"/>
                <a:cs typeface="Calibri" panose="020F0502020204030204" pitchFamily="34" charset="0"/>
              </a:rPr>
              <a:t>Panel Discussion: </a:t>
            </a:r>
            <a:br>
              <a:rPr lang="en-US" sz="2400" dirty="0">
                <a:solidFill>
                  <a:schemeClr val="accent1"/>
                </a:solidFill>
                <a:latin typeface="MetaPro-Book" panose="02000503040000020004" pitchFamily="50" charset="0"/>
                <a:cs typeface="Calibri" panose="020F0502020204030204" pitchFamily="34" charset="0"/>
              </a:rPr>
            </a:br>
            <a:br>
              <a:rPr lang="en-US" sz="2400" dirty="0">
                <a:solidFill>
                  <a:schemeClr val="accent1"/>
                </a:solidFill>
                <a:latin typeface="MetaPro-Book" panose="02000503040000020004" pitchFamily="50" charset="0"/>
                <a:cs typeface="Calibri" panose="020F0502020204030204" pitchFamily="34" charset="0"/>
              </a:rPr>
            </a:br>
            <a:r>
              <a:rPr lang="en-US" altLang="ko-KR" sz="2400" dirty="0">
                <a:solidFill>
                  <a:schemeClr val="accent1"/>
                </a:solidFill>
                <a:latin typeface="MetaPro-Book" panose="02000503040000020004" pitchFamily="50" charset="0"/>
                <a:cs typeface="Calibri" panose="020F0502020204030204" pitchFamily="34" charset="0"/>
              </a:rPr>
              <a:t>Innovation and Digital Transformation</a:t>
            </a:r>
            <a:br>
              <a:rPr lang="en-US" sz="2400" dirty="0">
                <a:solidFill>
                  <a:schemeClr val="accent1"/>
                </a:solidFill>
                <a:latin typeface="MetaPro-Book" panose="02000503040000020004" pitchFamily="50" charset="0"/>
                <a:cs typeface="Calibri" panose="020F0502020204030204" pitchFamily="34" charset="0"/>
              </a:rPr>
            </a:br>
            <a:br>
              <a:rPr lang="en-US" sz="2400" dirty="0">
                <a:solidFill>
                  <a:schemeClr val="accent1"/>
                </a:solidFill>
                <a:latin typeface="MetaPro-Book" panose="02000503040000020004" pitchFamily="50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MetaPro-Book" panose="02000503040000020004" pitchFamily="50" charset="0"/>
                <a:cs typeface="Calibri" panose="020F0502020204030204" pitchFamily="34" charset="0"/>
              </a:rPr>
              <a:t>UNIDO ITPO Korea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33026" y="3717032"/>
            <a:ext cx="6477948" cy="914566"/>
          </a:xfrm>
        </p:spPr>
        <p:txBody>
          <a:bodyPr>
            <a:normAutofit/>
          </a:bodyPr>
          <a:lstStyle/>
          <a:p>
            <a:r>
              <a:rPr lang="en-US" sz="1400" i="1" dirty="0">
                <a:solidFill>
                  <a:schemeClr val="accent1"/>
                </a:solidFill>
                <a:latin typeface="MetaPro-Book" panose="02000503040000020004" pitchFamily="50" charset="0"/>
                <a:cs typeface="Calibri" panose="020F0502020204030204" pitchFamily="34" charset="0"/>
              </a:rPr>
              <a:t>22 October 2021</a:t>
            </a:r>
          </a:p>
          <a:p>
            <a:r>
              <a:rPr lang="en-US" sz="1400" dirty="0">
                <a:solidFill>
                  <a:schemeClr val="accent1"/>
                </a:solidFill>
                <a:latin typeface="MetaPro-Book" panose="02000503040000020004" pitchFamily="50" charset="0"/>
                <a:cs typeface="Calibri" panose="020F0502020204030204" pitchFamily="34" charset="0"/>
              </a:rPr>
              <a:t>CHO Hyundong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FADB2-7041-44AA-83DE-F903CDD89A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54" y="4581128"/>
            <a:ext cx="1300292" cy="13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7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개체 2" hidden="1">
            <a:extLst>
              <a:ext uri="{FF2B5EF4-FFF2-40B4-BE49-F238E27FC236}">
                <a16:creationId xmlns:a16="http://schemas.microsoft.com/office/drawing/2014/main" id="{00B7A021-1548-4631-87EE-EFF22BDDA7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5" imgW="532" imgH="530" progId="TCLayout.ActiveDocument.1">
                  <p:embed/>
                </p:oleObj>
              </mc:Choice>
              <mc:Fallback>
                <p:oleObj name="think-cell Slide" r:id="rId5" imgW="532" imgH="530" progId="TCLayout.ActiveDocument.1">
                  <p:embed/>
                  <p:pic>
                    <p:nvPicPr>
                      <p:cNvPr id="3" name="개체 2" hidden="1">
                        <a:extLst>
                          <a:ext uri="{FF2B5EF4-FFF2-40B4-BE49-F238E27FC236}">
                            <a16:creationId xmlns:a16="http://schemas.microsoft.com/office/drawing/2014/main" id="{00B7A021-1548-4631-87EE-EFF22BDDA7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7F8190-6742-4673-9DD2-901609B5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37" y="914187"/>
            <a:ext cx="8515351" cy="1098482"/>
          </a:xfrm>
        </p:spPr>
        <p:txBody>
          <a:bodyPr vert="horz">
            <a:normAutofit/>
          </a:bodyPr>
          <a:lstStyle/>
          <a:p>
            <a:r>
              <a:rPr lang="en-US" sz="2400" dirty="0">
                <a:latin typeface="MetaPro-Book" panose="02000503040000020004" pitchFamily="50" charset="0"/>
              </a:rPr>
              <a:t>A Shift in the Competitiveness of the Existing Value Chain in Korea</a:t>
            </a:r>
            <a:endParaRPr lang="x-none" sz="2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363485-3F3C-499C-AC64-0679EAE293A8}"/>
              </a:ext>
            </a:extLst>
          </p:cNvPr>
          <p:cNvSpPr txBox="1"/>
          <p:nvPr/>
        </p:nvSpPr>
        <p:spPr>
          <a:xfrm>
            <a:off x="457226" y="2090172"/>
            <a:ext cx="824663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latin typeface="MetaPro-Normal" panose="02000503040000020004" pitchFamily="50" charset="0"/>
              </a:rPr>
              <a:t>1960-1980: The country (government, society, etc.) made effort at the national level to build factories and establish companies, which led to the birth of today’s leading global conglomerates </a:t>
            </a:r>
          </a:p>
          <a:p>
            <a:pPr algn="ctr"/>
            <a:endParaRPr lang="en-US" altLang="ko-KR" dirty="0"/>
          </a:p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B1A5F-30B9-4585-92F3-1A7B03EE133E}"/>
              </a:ext>
            </a:extLst>
          </p:cNvPr>
          <p:cNvSpPr txBox="1"/>
          <p:nvPr/>
        </p:nvSpPr>
        <p:spPr>
          <a:xfrm>
            <a:off x="3371209" y="3241139"/>
            <a:ext cx="2568943" cy="90794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ko-KR" sz="1300" b="1" dirty="0">
                <a:latin typeface="MetaPro-Normal" panose="02000503040000020004" pitchFamily="50" charset="0"/>
              </a:rPr>
              <a:t>Companies</a:t>
            </a:r>
          </a:p>
          <a:p>
            <a:pPr algn="l"/>
            <a:endParaRPr lang="en-US" altLang="ko-KR" sz="1400" dirty="0">
              <a:latin typeface="MetaPro-Normal" panose="02000503040000020004" pitchFamily="50" charset="0"/>
            </a:endParaRPr>
          </a:p>
          <a:p>
            <a:pPr algn="l"/>
            <a:endParaRPr lang="en-US" altLang="ko-KR" sz="1400" dirty="0">
              <a:latin typeface="MetaPro-Normal" panose="02000503040000020004" pitchFamily="50" charset="0"/>
            </a:endParaRPr>
          </a:p>
          <a:p>
            <a:pPr algn="ctr"/>
            <a:r>
              <a:rPr lang="en-US" altLang="ko-KR" sz="1200" dirty="0">
                <a:latin typeface="MetaPro-Normal" panose="02000503040000020004" pitchFamily="50" charset="0"/>
              </a:rPr>
              <a:t>Manufacturing-based Companies</a:t>
            </a:r>
            <a:endParaRPr lang="ko-KR" altLang="en-US" sz="1200" dirty="0">
              <a:latin typeface="MetaPro-Normal" panose="02000503040000020004" pitchFamily="50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8EE9164-8681-4D71-84B3-27B2D8EFCB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5674" y="3547199"/>
            <a:ext cx="1814438" cy="313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D19CB7-BED7-44B1-BAB6-A29B143FB714}"/>
              </a:ext>
            </a:extLst>
          </p:cNvPr>
          <p:cNvSpPr txBox="1"/>
          <p:nvPr/>
        </p:nvSpPr>
        <p:spPr>
          <a:xfrm>
            <a:off x="546104" y="2836674"/>
            <a:ext cx="27366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b="1" dirty="0">
                <a:solidFill>
                  <a:schemeClr val="accent5"/>
                </a:solidFill>
                <a:latin typeface="MetaPro-Normal" panose="02000503040000020004" pitchFamily="50" charset="0"/>
              </a:rPr>
              <a:t>Government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MetaPro-Normal" panose="02000503040000020004" pitchFamily="50" charset="0"/>
              </a:rPr>
              <a:t>Financial &amp; Business Support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MetaPro-Normal" panose="02000503040000020004" pitchFamily="50" charset="0"/>
              </a:rPr>
              <a:t>Resources directed according to necessities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MetaPro-Normal" panose="02000503040000020004" pitchFamily="50" charset="0"/>
              </a:rPr>
              <a:t>Provision of business opportunities and subsidized manufacturing sites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416701-7C6C-435C-B5E7-E49F77D0B650}"/>
              </a:ext>
            </a:extLst>
          </p:cNvPr>
          <p:cNvSpPr txBox="1"/>
          <p:nvPr/>
        </p:nvSpPr>
        <p:spPr>
          <a:xfrm>
            <a:off x="6035505" y="2836674"/>
            <a:ext cx="25689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b="1" dirty="0">
                <a:solidFill>
                  <a:schemeClr val="accent6"/>
                </a:solidFill>
                <a:latin typeface="MetaPro-Normal" panose="02000503040000020004" pitchFamily="50" charset="0"/>
              </a:rPr>
              <a:t>Society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MetaPro-Normal" panose="02000503040000020004" pitchFamily="50" charset="0"/>
              </a:rPr>
              <a:t>Provision of </a:t>
            </a:r>
            <a:r>
              <a:rPr lang="en-US" altLang="ko-KR" sz="1400" dirty="0" err="1">
                <a:solidFill>
                  <a:schemeClr val="bg2">
                    <a:lumMod val="25000"/>
                  </a:schemeClr>
                </a:solidFill>
                <a:latin typeface="MetaPro-Normal" panose="02000503040000020004" pitchFamily="50" charset="0"/>
              </a:rPr>
              <a:t>labour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MetaPro-Normal" panose="02000503040000020004" pitchFamily="50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MetaPro-Normal" panose="02000503040000020004" pitchFamily="50" charset="0"/>
              </a:rPr>
              <a:t>Creation of the “hard working” social atmosphere and working culture to boost productivity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D9BD510C-8F53-45C4-921C-62AF00F9D65F}"/>
              </a:ext>
            </a:extLst>
          </p:cNvPr>
          <p:cNvCxnSpPr/>
          <p:nvPr/>
        </p:nvCxnSpPr>
        <p:spPr>
          <a:xfrm>
            <a:off x="296123" y="4581128"/>
            <a:ext cx="852434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4A2EE5C-33F8-4276-A320-65DA56E2054D}"/>
              </a:ext>
            </a:extLst>
          </p:cNvPr>
          <p:cNvGrpSpPr/>
          <p:nvPr/>
        </p:nvGrpSpPr>
        <p:grpSpPr>
          <a:xfrm>
            <a:off x="1403648" y="4926707"/>
            <a:ext cx="6264696" cy="841954"/>
            <a:chOff x="695889" y="4570733"/>
            <a:chExt cx="7719302" cy="1037449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B0E14AC5-DA7A-4DD2-9B03-45B441511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565" b="38788"/>
            <a:stretch/>
          </p:blipFill>
          <p:spPr>
            <a:xfrm>
              <a:off x="695889" y="5089457"/>
              <a:ext cx="2651975" cy="430544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999601BB-42C5-48B4-94FD-0E0D9191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576" y="4765842"/>
              <a:ext cx="1272110" cy="749104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F5F3FA2-DC2B-4230-B5E0-3BE2AB2F4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75" b="14412"/>
            <a:stretch/>
          </p:blipFill>
          <p:spPr bwMode="auto">
            <a:xfrm>
              <a:off x="6984478" y="4570733"/>
              <a:ext cx="1430713" cy="1037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4E89003-C32F-4A8F-8BEB-DD2FD5B58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705" y="4995293"/>
              <a:ext cx="1187779" cy="519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19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개체 12" hidden="1">
            <a:extLst>
              <a:ext uri="{FF2B5EF4-FFF2-40B4-BE49-F238E27FC236}">
                <a16:creationId xmlns:a16="http://schemas.microsoft.com/office/drawing/2014/main" id="{372D8BB5-922E-4B5F-9898-50FD280F133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7352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5" imgW="532" imgH="530" progId="TCLayout.ActiveDocument.1">
                  <p:embed/>
                </p:oleObj>
              </mc:Choice>
              <mc:Fallback>
                <p:oleObj name="think-cell Slide" r:id="rId5" imgW="532" imgH="530" progId="TCLayout.ActiveDocument.1">
                  <p:embed/>
                  <p:pic>
                    <p:nvPicPr>
                      <p:cNvPr id="13" name="개체 12" hidden="1">
                        <a:extLst>
                          <a:ext uri="{FF2B5EF4-FFF2-40B4-BE49-F238E27FC236}">
                            <a16:creationId xmlns:a16="http://schemas.microsoft.com/office/drawing/2014/main" id="{372D8BB5-922E-4B5F-9898-50FD280F13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8058B5A-53B2-40A3-ADE6-96C3AA252BBA}"/>
              </a:ext>
            </a:extLst>
          </p:cNvPr>
          <p:cNvCxnSpPr/>
          <p:nvPr/>
        </p:nvCxnSpPr>
        <p:spPr>
          <a:xfrm>
            <a:off x="296123" y="4581128"/>
            <a:ext cx="8524349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066479E-B5D8-4AB2-8260-E42FAE171EC8}"/>
              </a:ext>
            </a:extLst>
          </p:cNvPr>
          <p:cNvGrpSpPr/>
          <p:nvPr/>
        </p:nvGrpSpPr>
        <p:grpSpPr>
          <a:xfrm>
            <a:off x="416780" y="2104980"/>
            <a:ext cx="8246635" cy="2491830"/>
            <a:chOff x="416780" y="2104980"/>
            <a:chExt cx="8246635" cy="249183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1D058130-4E9C-4756-9BBB-CD7E78CACB9B}"/>
                </a:ext>
              </a:extLst>
            </p:cNvPr>
            <p:cNvGrpSpPr/>
            <p:nvPr/>
          </p:nvGrpSpPr>
          <p:grpSpPr>
            <a:xfrm>
              <a:off x="416780" y="2104980"/>
              <a:ext cx="8246635" cy="2491830"/>
              <a:chOff x="385325" y="4265220"/>
              <a:chExt cx="8246635" cy="249183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C4C515-F17C-4EA2-8AFD-FE582AF167A6}"/>
                  </a:ext>
                </a:extLst>
              </p:cNvPr>
              <p:cNvSpPr txBox="1"/>
              <p:nvPr/>
            </p:nvSpPr>
            <p:spPr>
              <a:xfrm>
                <a:off x="385325" y="4265220"/>
                <a:ext cx="824663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500" b="1" dirty="0">
                    <a:latin typeface="MetaPro-Normal" panose="02000503040000020004" pitchFamily="50" charset="0"/>
                  </a:rPr>
                  <a:t>Now (2021): In need of active supportive policies by viewing startups not as simply starting a new business but as the country’s future competitiveness </a:t>
                </a:r>
              </a:p>
              <a:p>
                <a:pPr algn="ctr"/>
                <a:endParaRPr lang="en-US" altLang="ko-KR" dirty="0"/>
              </a:p>
              <a:p>
                <a:pPr algn="ctr"/>
                <a:endParaRPr lang="ko-KR" alt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0DDDE5-AABA-4FC1-8089-1842448BD89F}"/>
                  </a:ext>
                </a:extLst>
              </p:cNvPr>
              <p:cNvSpPr txBox="1"/>
              <p:nvPr/>
            </p:nvSpPr>
            <p:spPr>
              <a:xfrm>
                <a:off x="3316409" y="5418221"/>
                <a:ext cx="2571092" cy="90794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1300" b="1" dirty="0">
                    <a:latin typeface="MetaPro-Normal" panose="02000503040000020004" pitchFamily="50" charset="0"/>
                  </a:rPr>
                  <a:t>Startups</a:t>
                </a:r>
              </a:p>
              <a:p>
                <a:pPr algn="l"/>
                <a:endParaRPr lang="en-US" altLang="ko-KR" sz="1400" dirty="0">
                  <a:latin typeface="MetaPro-Normal" panose="02000503040000020004" pitchFamily="50" charset="0"/>
                </a:endParaRPr>
              </a:p>
              <a:p>
                <a:pPr algn="l"/>
                <a:endParaRPr lang="en-US" altLang="ko-KR" sz="1400" dirty="0">
                  <a:latin typeface="MetaPro-Normal" panose="02000503040000020004" pitchFamily="50" charset="0"/>
                </a:endParaRPr>
              </a:p>
              <a:p>
                <a:pPr algn="ctr"/>
                <a:r>
                  <a:rPr lang="en-US" altLang="ko-KR" sz="1200" dirty="0">
                    <a:latin typeface="MetaPro-Normal" panose="02000503040000020004" pitchFamily="50" charset="0"/>
                  </a:rPr>
                  <a:t>IT/Service-based Companies</a:t>
                </a:r>
                <a:endParaRPr lang="ko-KR" altLang="en-US" sz="1200" dirty="0">
                  <a:latin typeface="MetaPro-Normal" panose="02000503040000020004" pitchFamily="50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736B22-4345-45E6-B813-F34719705EFC}"/>
                  </a:ext>
                </a:extLst>
              </p:cNvPr>
              <p:cNvSpPr txBox="1"/>
              <p:nvPr/>
            </p:nvSpPr>
            <p:spPr>
              <a:xfrm>
                <a:off x="508097" y="4941168"/>
                <a:ext cx="281891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1400" b="1" dirty="0">
                    <a:solidFill>
                      <a:schemeClr val="accent5"/>
                    </a:solidFill>
                    <a:latin typeface="MetaPro-Normal" panose="02000503040000020004" pitchFamily="50" charset="0"/>
                  </a:rPr>
                  <a:t>Government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MetaPro-Normal" panose="02000503040000020004" pitchFamily="50" charset="0"/>
                  </a:rPr>
                  <a:t>TIPS Town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ko-KR" sz="1400" dirty="0" err="1">
                    <a:solidFill>
                      <a:schemeClr val="bg2">
                        <a:lumMod val="25000"/>
                      </a:schemeClr>
                    </a:solidFill>
                    <a:latin typeface="MetaPro-Normal" panose="02000503040000020004" pitchFamily="50" charset="0"/>
                  </a:rPr>
                  <a:t>Mapo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MetaPro-Normal" panose="02000503040000020004" pitchFamily="50" charset="0"/>
                  </a:rPr>
                  <a:t> Innovation Town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MetaPro-Normal" panose="02000503040000020004" pitchFamily="50" charset="0"/>
                  </a:rPr>
                  <a:t>Korea Credit Guarantee Fund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MetaPro-Normal" panose="02000503040000020004" pitchFamily="50" charset="0"/>
                  </a:rPr>
                  <a:t>Multiple startup support </a:t>
                </a:r>
                <a:r>
                  <a:rPr lang="en-US" altLang="ko-KR" sz="1400" dirty="0" err="1">
                    <a:solidFill>
                      <a:schemeClr val="bg2">
                        <a:lumMod val="25000"/>
                      </a:schemeClr>
                    </a:solidFill>
                    <a:latin typeface="MetaPro-Normal" panose="02000503040000020004" pitchFamily="50" charset="0"/>
                  </a:rPr>
                  <a:t>centres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MetaPro-Normal" panose="02000503040000020004" pitchFamily="50" charset="0"/>
                  </a:rPr>
                  <a:t> e.g., Korea Institute of Startup &amp; Entrepreneurship Development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72BA88-714A-4AD3-846B-76B40FC42BE9}"/>
                  </a:ext>
                </a:extLst>
              </p:cNvPr>
              <p:cNvSpPr txBox="1"/>
              <p:nvPr/>
            </p:nvSpPr>
            <p:spPr>
              <a:xfrm>
                <a:off x="6001901" y="4941878"/>
                <a:ext cx="25710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ko-KR" sz="1400" b="1" dirty="0">
                    <a:solidFill>
                      <a:schemeClr val="accent6"/>
                    </a:solidFill>
                    <a:latin typeface="MetaPro-Normal" panose="02000503040000020004" pitchFamily="50" charset="0"/>
                  </a:rPr>
                  <a:t>Society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MetaPro-Normal" panose="02000503040000020004" pitchFamily="50" charset="0"/>
                  </a:rPr>
                  <a:t>Accelerators, VCs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MetaPro-Normal" panose="02000503040000020004" pitchFamily="50" charset="0"/>
                  </a:rPr>
                  <a:t>Ecosystem Creators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MetaPro-Normal" panose="02000503040000020004" pitchFamily="50" charset="0"/>
                  </a:rPr>
                  <a:t>Co-working Space</a:t>
                </a:r>
              </a:p>
            </p:txBody>
          </p:sp>
        </p:grp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3C3233B1-A1D1-4879-B7F0-D964BB771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98101" y="3573087"/>
              <a:ext cx="1810003" cy="323895"/>
            </a:xfrm>
            <a:prstGeom prst="rect">
              <a:avLst/>
            </a:prstGeom>
          </p:spPr>
        </p:pic>
      </p:grpSp>
      <p:pic>
        <p:nvPicPr>
          <p:cNvPr id="2050" name="Picture 2" descr="Korean Unicorn Startup Coupang">
            <a:extLst>
              <a:ext uri="{FF2B5EF4-FFF2-40B4-BE49-F238E27FC236}">
                <a16:creationId xmlns:a16="http://schemas.microsoft.com/office/drawing/2014/main" id="{AEFF6F7A-E823-4556-9FCD-7EECA1CAF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78" y="4797152"/>
            <a:ext cx="1546976" cy="4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icorn Startups in Korea">
            <a:extLst>
              <a:ext uri="{FF2B5EF4-FFF2-40B4-BE49-F238E27FC236}">
                <a16:creationId xmlns:a16="http://schemas.microsoft.com/office/drawing/2014/main" id="{ACB82B9D-AF98-45AE-BBE4-CF7B33976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5" b="23246"/>
          <a:stretch/>
        </p:blipFill>
        <p:spPr bwMode="auto">
          <a:xfrm>
            <a:off x="6697432" y="4817446"/>
            <a:ext cx="1546976" cy="43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artup Unicorn in Korea Toss">
            <a:extLst>
              <a:ext uri="{FF2B5EF4-FFF2-40B4-BE49-F238E27FC236}">
                <a16:creationId xmlns:a16="http://schemas.microsoft.com/office/drawing/2014/main" id="{7878DAAA-F35A-4878-BF66-D98422E3D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55" y="5515867"/>
            <a:ext cx="1624280" cy="6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878E626-30D4-4FCB-922B-9DAD739F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1" y="4824592"/>
            <a:ext cx="963509" cy="3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6D7C273-B2A1-4794-8E81-48B58890686D}"/>
              </a:ext>
            </a:extLst>
          </p:cNvPr>
          <p:cNvSpPr txBox="1">
            <a:spLocks/>
          </p:cNvSpPr>
          <p:nvPr/>
        </p:nvSpPr>
        <p:spPr>
          <a:xfrm>
            <a:off x="449137" y="914187"/>
            <a:ext cx="8515351" cy="109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698DF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>
                <a:latin typeface="MetaPro-Book" panose="02000503040000020004" pitchFamily="50" charset="0"/>
              </a:rPr>
              <a:t>A Shift in the Competitiveness of the Existing Value Chain in Korea</a:t>
            </a:r>
            <a:endParaRPr lang="x-none" sz="2400" dirty="0"/>
          </a:p>
        </p:txBody>
      </p:sp>
      <p:pic>
        <p:nvPicPr>
          <p:cNvPr id="16" name="그림 15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15F22CBD-3321-4A3D-B9E5-FB46542185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54" y="4817446"/>
            <a:ext cx="1618478" cy="41874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33CB0CF-FAAE-40F3-9F10-351F5241CB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09" y="5373216"/>
            <a:ext cx="951275" cy="951275"/>
          </a:xfrm>
          <a:prstGeom prst="rect">
            <a:avLst/>
          </a:prstGeom>
        </p:spPr>
      </p:pic>
      <p:pic>
        <p:nvPicPr>
          <p:cNvPr id="21" name="그림 20" descr="텍스트, 클립아트, 벡터그래픽, 표지판이(가) 표시된 사진&#10;&#10;자동 생성된 설명">
            <a:extLst>
              <a:ext uri="{FF2B5EF4-FFF2-40B4-BE49-F238E27FC236}">
                <a16:creationId xmlns:a16="http://schemas.microsoft.com/office/drawing/2014/main" id="{9A5F3664-7CE1-42AF-992F-6BE841E5CA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30" y="5580651"/>
            <a:ext cx="2077626" cy="59360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341CA1C-70EB-4C91-819E-616579B9797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78" y="4909164"/>
            <a:ext cx="1044595" cy="200214"/>
          </a:xfrm>
          <a:prstGeom prst="rect">
            <a:avLst/>
          </a:prstGeom>
        </p:spPr>
      </p:pic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55E1FFCB-5013-4088-B0A0-BC317B80511F}"/>
              </a:ext>
            </a:extLst>
          </p:cNvPr>
          <p:cNvSpPr/>
          <p:nvPr/>
        </p:nvSpPr>
        <p:spPr>
          <a:xfrm>
            <a:off x="1475656" y="5392545"/>
            <a:ext cx="5832648" cy="884325"/>
          </a:xfrm>
          <a:prstGeom prst="roundRect">
            <a:avLst/>
          </a:prstGeom>
          <a:noFill/>
          <a:ln w="28575">
            <a:solidFill>
              <a:srgbClr val="D7A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659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4" hidden="1">
            <a:extLst>
              <a:ext uri="{FF2B5EF4-FFF2-40B4-BE49-F238E27FC236}">
                <a16:creationId xmlns:a16="http://schemas.microsoft.com/office/drawing/2014/main" id="{9305BB2E-830D-46BE-BF39-4A650208E2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8453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5" name="개체 4" hidden="1">
                        <a:extLst>
                          <a:ext uri="{FF2B5EF4-FFF2-40B4-BE49-F238E27FC236}">
                            <a16:creationId xmlns:a16="http://schemas.microsoft.com/office/drawing/2014/main" id="{9305BB2E-830D-46BE-BF39-4A650208E2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>
            <a:extLst>
              <a:ext uri="{FF2B5EF4-FFF2-40B4-BE49-F238E27FC236}">
                <a16:creationId xmlns:a16="http://schemas.microsoft.com/office/drawing/2014/main" id="{9E11C100-78CA-4A2B-AF47-BF4422D0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4" y="908720"/>
            <a:ext cx="7975612" cy="1098482"/>
          </a:xfrm>
        </p:spPr>
        <p:txBody>
          <a:bodyPr vert="horz">
            <a:normAutofit/>
          </a:bodyPr>
          <a:lstStyle/>
          <a:p>
            <a:r>
              <a:rPr lang="en-US" altLang="ko-KR" sz="2400" dirty="0">
                <a:latin typeface="MetaPro-Book" panose="02000503040000020004" pitchFamily="50" charset="0"/>
              </a:rPr>
              <a:t>Key Performances of the Start-up Ecosystem in Korea</a:t>
            </a:r>
            <a:endParaRPr lang="ko-KR" altLang="en-US" sz="2400" dirty="0">
              <a:latin typeface="MetaPro-Book" panose="02000503040000020004" pitchFamily="50" charset="0"/>
            </a:endParaRPr>
          </a:p>
        </p:txBody>
      </p:sp>
      <p:graphicFrame>
        <p:nvGraphicFramePr>
          <p:cNvPr id="21" name="내용 개체 틀 20">
            <a:extLst>
              <a:ext uri="{FF2B5EF4-FFF2-40B4-BE49-F238E27FC236}">
                <a16:creationId xmlns:a16="http://schemas.microsoft.com/office/drawing/2014/main" id="{A44EF30D-EE78-485E-991E-40D5F14C5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37539"/>
              </p:ext>
            </p:extLst>
          </p:nvPr>
        </p:nvGraphicFramePr>
        <p:xfrm>
          <a:off x="755576" y="2143986"/>
          <a:ext cx="7632848" cy="3589270"/>
        </p:xfrm>
        <a:graphic>
          <a:graphicData uri="http://schemas.openxmlformats.org/drawingml/2006/table">
            <a:tbl>
              <a:tblPr firstRow="1" firstCol="1" bandRow="1"/>
              <a:tblGrid>
                <a:gridCol w="2544000">
                  <a:extLst>
                    <a:ext uri="{9D8B030D-6E8A-4147-A177-3AD203B41FA5}">
                      <a16:colId xmlns:a16="http://schemas.microsoft.com/office/drawing/2014/main" val="1891435562"/>
                    </a:ext>
                  </a:extLst>
                </a:gridCol>
                <a:gridCol w="2544000">
                  <a:extLst>
                    <a:ext uri="{9D8B030D-6E8A-4147-A177-3AD203B41FA5}">
                      <a16:colId xmlns:a16="http://schemas.microsoft.com/office/drawing/2014/main" val="2153852083"/>
                    </a:ext>
                  </a:extLst>
                </a:gridCol>
                <a:gridCol w="2544848">
                  <a:extLst>
                    <a:ext uri="{9D8B030D-6E8A-4147-A177-3AD203B41FA5}">
                      <a16:colId xmlns:a16="http://schemas.microsoft.com/office/drawing/2014/main" val="2426608363"/>
                    </a:ext>
                  </a:extLst>
                </a:gridCol>
              </a:tblGrid>
              <a:tr h="29006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Entrepreneurs/Start-ups</a:t>
                      </a:r>
                      <a:endParaRPr lang="ko-KR" sz="1400" b="1" kern="100" dirty="0">
                        <a:solidFill>
                          <a:schemeClr val="bg1"/>
                        </a:solidFill>
                        <a:effectLst/>
                        <a:latin typeface="MetaPro-Normal" panose="02000503040000020004" pitchFamily="50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562" marR="5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Corporation</a:t>
                      </a:r>
                      <a:endParaRPr lang="ko-KR" sz="1400" b="1" kern="100" dirty="0">
                        <a:solidFill>
                          <a:schemeClr val="bg1"/>
                        </a:solidFill>
                        <a:effectLst/>
                        <a:latin typeface="MetaPro-Normal" panose="02000503040000020004" pitchFamily="50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562" marR="5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Funding</a:t>
                      </a:r>
                      <a:endParaRPr lang="ko-KR" sz="1400" b="1" kern="100" dirty="0">
                        <a:solidFill>
                          <a:schemeClr val="bg1"/>
                        </a:solidFill>
                        <a:effectLst/>
                        <a:latin typeface="MetaPro-Normal" panose="02000503040000020004" pitchFamily="50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562" marR="5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49114"/>
                  </a:ext>
                </a:extLst>
              </a:tr>
              <a:tr h="14990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Number of Start-up Companies(*): 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996,779</a:t>
                      </a:r>
                      <a:endParaRPr lang="ko-KR" sz="1400" b="1" kern="100" dirty="0">
                        <a:effectLst/>
                        <a:latin typeface="MetaPro-Normal" panose="02000503040000020004" pitchFamily="50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Start-up Rate </a:t>
                      </a:r>
                      <a:b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</a:b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among the entire enterprises(*): 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15.0%</a:t>
                      </a:r>
                      <a:endParaRPr lang="ko-KR" sz="1400" b="1" kern="100" dirty="0">
                        <a:effectLst/>
                        <a:latin typeface="MetaPro-Normal" panose="02000503040000020004" pitchFamily="50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562" marR="5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Survival Rate (1, 5 years respectively): 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63.7%, 31.2%</a:t>
                      </a:r>
                      <a:endParaRPr lang="ko-KR" sz="1400" b="1" kern="100" dirty="0">
                        <a:effectLst/>
                        <a:latin typeface="MetaPro-Normal" panose="02000503040000020004" pitchFamily="50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Employment Ratio for Start-ups: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6.75%</a:t>
                      </a:r>
                      <a:endParaRPr lang="ko-KR" sz="1400" b="1" kern="100" dirty="0">
                        <a:effectLst/>
                        <a:latin typeface="MetaPro-Normal" panose="02000503040000020004" pitchFamily="50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Number of Unicorns: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14</a:t>
                      </a:r>
                      <a:endParaRPr lang="ko-KR" sz="1400" b="1" kern="100" dirty="0">
                        <a:effectLst/>
                        <a:latin typeface="MetaPro-Normal" panose="02000503040000020004" pitchFamily="50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562" marR="5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Venture Capital Investment: 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$3.9 Billion</a:t>
                      </a:r>
                      <a:endParaRPr lang="ko-KR" sz="1400" b="1" kern="100" dirty="0">
                        <a:effectLst/>
                        <a:latin typeface="MetaPro-Normal" panose="02000503040000020004" pitchFamily="50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Angel Investment: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$500 Million</a:t>
                      </a:r>
                      <a:endParaRPr lang="ko-KR" sz="1400" b="1" kern="100" dirty="0">
                        <a:effectLst/>
                        <a:latin typeface="MetaPro-Normal" panose="02000503040000020004" pitchFamily="50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Alternative Finance: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$800 Million</a:t>
                      </a:r>
                      <a:endParaRPr lang="ko-KR" sz="1400" b="1" kern="100" dirty="0">
                        <a:effectLst/>
                        <a:latin typeface="MetaPro-Normal" panose="02000503040000020004" pitchFamily="50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562" marR="5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037295"/>
                  </a:ext>
                </a:extLst>
              </a:tr>
              <a:tr h="2631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Support Organization/Infrastructure</a:t>
                      </a:r>
                      <a:endParaRPr lang="ko-KR" sz="1400" b="1" kern="100" dirty="0">
                        <a:solidFill>
                          <a:schemeClr val="bg1"/>
                        </a:solidFill>
                        <a:effectLst/>
                        <a:latin typeface="MetaPro-Normal" panose="02000503040000020004" pitchFamily="50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562" marR="5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Technology/Knowledge</a:t>
                      </a:r>
                      <a:endParaRPr lang="ko-KR" sz="1400" b="1" kern="100" dirty="0">
                        <a:solidFill>
                          <a:schemeClr val="bg1"/>
                        </a:solidFill>
                        <a:effectLst/>
                        <a:latin typeface="MetaPro-Normal" panose="02000503040000020004" pitchFamily="50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562" marR="5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200" b="1" kern="100" dirty="0">
                          <a:solidFill>
                            <a:schemeClr val="bg1"/>
                          </a:solidFill>
                          <a:effectLst/>
                          <a:latin typeface="MetaPro-Normal" panose="02000503040000020004" pitchFamily="50" charset="0"/>
                          <a:ea typeface="+mn-ea"/>
                          <a:cs typeface="Times New Roman" panose="02020603050405020304" pitchFamily="18" charset="0"/>
                        </a:rPr>
                        <a:t>Globalization</a:t>
                      </a:r>
                      <a:endParaRPr lang="ko-KR" altLang="ko-KR" sz="1400" b="1" kern="100" dirty="0">
                        <a:solidFill>
                          <a:schemeClr val="bg1"/>
                        </a:solidFill>
                        <a:effectLst/>
                        <a:latin typeface="MetaPro-Normal" panose="02000503040000020004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562" marR="5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2654"/>
                  </a:ext>
                </a:extLst>
              </a:tr>
              <a:tr h="153704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Accelerators: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308</a:t>
                      </a:r>
                      <a:endParaRPr lang="ko-KR" sz="1400" b="1" kern="100" dirty="0">
                        <a:effectLst/>
                        <a:latin typeface="MetaPro-Normal" panose="02000503040000020004" pitchFamily="50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Coworking Space: 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229 </a:t>
                      </a:r>
                      <a:endParaRPr lang="ko-KR" sz="1400" b="1" kern="100" dirty="0">
                        <a:effectLst/>
                        <a:latin typeface="MetaPro-Normal" panose="02000503040000020004" pitchFamily="50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562" marR="5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Patents per million people: 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461.2 Patents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Investment in R&amp;D versus GDP: 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4.2%</a:t>
                      </a:r>
                      <a:endParaRPr lang="ko-KR" sz="1400" b="1" kern="100" dirty="0">
                        <a:effectLst/>
                        <a:latin typeface="MetaPro-Normal" panose="02000503040000020004" pitchFamily="50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562" marR="5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200" b="0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+mn-ea"/>
                          <a:cs typeface="Times New Roman" panose="02020603050405020304" pitchFamily="18" charset="0"/>
                        </a:rPr>
                        <a:t>Proportion of Overseas Market Entry: </a:t>
                      </a:r>
                      <a:r>
                        <a:rPr lang="en-US" altLang="ko-KR" sz="1200" b="1" kern="100" dirty="0">
                          <a:solidFill>
                            <a:srgbClr val="000000"/>
                          </a:solidFill>
                          <a:effectLst/>
                          <a:latin typeface="MetaPro-Normal" panose="02000503040000020004" pitchFamily="50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  <a:endParaRPr lang="ko-KR" altLang="ko-KR" sz="1400" b="1" kern="100" dirty="0">
                        <a:effectLst/>
                        <a:latin typeface="MetaPro-Normal" panose="02000503040000020004" pitchFamily="50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562" marR="5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79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B6F6C4-DA7E-4B75-94E1-13E091231BA7}"/>
              </a:ext>
            </a:extLst>
          </p:cNvPr>
          <p:cNvSpPr txBox="1"/>
          <p:nvPr/>
        </p:nvSpPr>
        <p:spPr>
          <a:xfrm>
            <a:off x="755576" y="5805264"/>
            <a:ext cx="763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50" dirty="0"/>
              <a:t>(*) newly-set up companies in 2019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98891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개체 5" hidden="1">
            <a:extLst>
              <a:ext uri="{FF2B5EF4-FFF2-40B4-BE49-F238E27FC236}">
                <a16:creationId xmlns:a16="http://schemas.microsoft.com/office/drawing/2014/main" id="{50AA615A-39F8-4987-9CE4-890DF614821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7008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Slide" r:id="rId5" imgW="532" imgH="530" progId="TCLayout.ActiveDocument.1">
                  <p:embed/>
                </p:oleObj>
              </mc:Choice>
              <mc:Fallback>
                <p:oleObj name="think-cell Slide" r:id="rId5" imgW="532" imgH="530" progId="TCLayout.ActiveDocument.1">
                  <p:embed/>
                  <p:pic>
                    <p:nvPicPr>
                      <p:cNvPr id="6" name="개체 5" hidden="1">
                        <a:extLst>
                          <a:ext uri="{FF2B5EF4-FFF2-40B4-BE49-F238E27FC236}">
                            <a16:creationId xmlns:a16="http://schemas.microsoft.com/office/drawing/2014/main" id="{50AA615A-39F8-4987-9CE4-890DF61482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85FCBE-BF36-4852-B3FA-5CF003ED1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05" y="1844824"/>
            <a:ext cx="7903790" cy="3821939"/>
          </a:xfrm>
        </p:spPr>
        <p:txBody>
          <a:bodyPr>
            <a:normAutofit/>
          </a:bodyPr>
          <a:lstStyle/>
          <a:p>
            <a:r>
              <a:rPr lang="en-US" altLang="ko-KR" sz="1400" dirty="0">
                <a:latin typeface="MetaPro-Normal" panose="02000503040000020004" pitchFamily="50" charset="0"/>
              </a:rPr>
              <a:t>Expansion of government-led start-up encouragement policy in the past five years </a:t>
            </a:r>
          </a:p>
          <a:p>
            <a:r>
              <a:rPr lang="en-US" altLang="ko-KR" sz="1400" dirty="0">
                <a:latin typeface="MetaPro-Normal" panose="02000503040000020004" pitchFamily="50" charset="0"/>
              </a:rPr>
              <a:t>Ministry of SMEs and Startups “Start-up support budget” gradually increased from: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E2B93573-F81F-4F3F-82F0-6CA47E42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4" y="908720"/>
            <a:ext cx="7975612" cy="1098482"/>
          </a:xfrm>
        </p:spPr>
        <p:txBody>
          <a:bodyPr vert="horz">
            <a:normAutofit/>
          </a:bodyPr>
          <a:lstStyle/>
          <a:p>
            <a:r>
              <a:rPr lang="en-US" altLang="ko-KR" sz="2400" dirty="0">
                <a:latin typeface="MetaPro-Book" panose="02000503040000020004" pitchFamily="50" charset="0"/>
              </a:rPr>
              <a:t>Government’s Start-up support policy in Korea</a:t>
            </a:r>
            <a:endParaRPr lang="ko-KR" altLang="en-US" sz="2400" dirty="0">
              <a:latin typeface="MetaPro-Book" panose="02000503040000020004" pitchFamily="50" charset="0"/>
            </a:endParaRPr>
          </a:p>
        </p:txBody>
      </p:sp>
      <p:graphicFrame>
        <p:nvGraphicFramePr>
          <p:cNvPr id="12" name="표 12">
            <a:extLst>
              <a:ext uri="{FF2B5EF4-FFF2-40B4-BE49-F238E27FC236}">
                <a16:creationId xmlns:a16="http://schemas.microsoft.com/office/drawing/2014/main" id="{AB8CAC5B-227B-4A88-8F2E-AF365E8A4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84138"/>
              </p:ext>
            </p:extLst>
          </p:nvPr>
        </p:nvGraphicFramePr>
        <p:xfrm>
          <a:off x="1524000" y="3068960"/>
          <a:ext cx="60960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9515394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893204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>
                          <a:latin typeface="MetaPro-Normal" panose="02000503040000020004" pitchFamily="50" charset="0"/>
                        </a:rPr>
                        <a:t>Major Policy Improvements </a:t>
                      </a:r>
                      <a:endParaRPr lang="ko-KR" altLang="en-US" sz="1300" dirty="0">
                        <a:latin typeface="MetaPro-Normal" panose="02000503040000020004" pitchFamily="50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118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i="1" dirty="0">
                          <a:latin typeface="MetaPro-Normal" panose="02000503040000020004" pitchFamily="50" charset="0"/>
                        </a:rPr>
                        <a:t>Policy </a:t>
                      </a:r>
                      <a:endParaRPr lang="ko-KR" altLang="en-US" sz="1200" b="1" i="1" dirty="0">
                        <a:latin typeface="MetaPro-Normal" panose="0200050304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i="1" dirty="0">
                          <a:latin typeface="MetaPro-Normal" panose="02000503040000020004" pitchFamily="50" charset="0"/>
                        </a:rPr>
                        <a:t>Description</a:t>
                      </a:r>
                      <a:endParaRPr lang="ko-KR" altLang="en-US" sz="1200" b="1" i="1" dirty="0">
                        <a:latin typeface="MetaPro-Normal" panose="02000503040000020004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519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MetaPro-Normal" panose="02000503040000020004" pitchFamily="50" charset="0"/>
                        </a:rPr>
                        <a:t>Levies exemption </a:t>
                      </a:r>
                      <a:endParaRPr lang="ko-KR" altLang="en-US" sz="1200" dirty="0">
                        <a:latin typeface="MetaPro-Normal" panose="0200050304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MetaPro-Normal" panose="02000503040000020004" pitchFamily="50" charset="0"/>
                        </a:rPr>
                        <a:t>Significant expansion of types of levies exemption for manufacturing sector start-ups from December 2018</a:t>
                      </a:r>
                      <a:endParaRPr lang="ko-KR" altLang="en-US" sz="1200" dirty="0">
                        <a:latin typeface="MetaPro-Normal" panose="02000503040000020004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58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MetaPro-Normal" panose="02000503040000020004" pitchFamily="50" charset="0"/>
                        </a:rPr>
                        <a:t>Reduction of Tax burden </a:t>
                      </a:r>
                      <a:endParaRPr lang="ko-KR" altLang="en-US" sz="1200" dirty="0">
                        <a:latin typeface="MetaPro-Normal" panose="0200050304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MetaPro-Normal" panose="02000503040000020004" pitchFamily="50" charset="0"/>
                        </a:rPr>
                        <a:t>Higher tax-deductible ratio for Angel Investments in start-ups (100% tax deduction for up to approx. USD 30,000 from 2018) </a:t>
                      </a:r>
                      <a:endParaRPr lang="ko-KR" altLang="en-US" sz="1200" dirty="0">
                        <a:latin typeface="MetaPro-Normal" panose="02000503040000020004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18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MetaPro-Normal" panose="02000503040000020004" pitchFamily="50" charset="0"/>
                        </a:rPr>
                        <a:t>Expansion of Start-up Visa system </a:t>
                      </a:r>
                      <a:endParaRPr lang="ko-KR" altLang="en-US" sz="1200" dirty="0">
                        <a:latin typeface="MetaPro-Normal" panose="0200050304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i="0" kern="1200" dirty="0">
                          <a:solidFill>
                            <a:schemeClr val="dk1"/>
                          </a:solidFill>
                          <a:effectLst/>
                          <a:latin typeface="MetaPro-Normal" panose="02000503040000020004" pitchFamily="50" charset="0"/>
                          <a:ea typeface="+mn-ea"/>
                          <a:cs typeface="+mn-cs"/>
                        </a:rPr>
                        <a:t>Expansion of technology start-up visas and preparatory visas to promote the globalization of the domestic start-up ecosystem</a:t>
                      </a:r>
                      <a:endParaRPr lang="ko-KR" altLang="en-US" sz="1200" dirty="0">
                        <a:latin typeface="MetaPro-Normal" panose="02000503040000020004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44231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A6BC317-F465-412E-920E-11DC7D222DE7}"/>
              </a:ext>
            </a:extLst>
          </p:cNvPr>
          <p:cNvSpPr txBox="1"/>
          <p:nvPr/>
        </p:nvSpPr>
        <p:spPr>
          <a:xfrm>
            <a:off x="2402436" y="2545159"/>
            <a:ext cx="433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latin typeface="MetaPro-Normal" panose="02000503040000020004" pitchFamily="50" charset="0"/>
              </a:rPr>
              <a:t>USD 140 million in 2010   to   USD 850 million in 2020</a:t>
            </a:r>
            <a:endParaRPr lang="ko-KR" alt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2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4" hidden="1">
            <a:extLst>
              <a:ext uri="{FF2B5EF4-FFF2-40B4-BE49-F238E27FC236}">
                <a16:creationId xmlns:a16="http://schemas.microsoft.com/office/drawing/2014/main" id="{B24F5039-C2F6-4654-AA8C-BCD67E4011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0848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Slide" r:id="rId5" imgW="532" imgH="530" progId="TCLayout.ActiveDocument.1">
                  <p:embed/>
                </p:oleObj>
              </mc:Choice>
              <mc:Fallback>
                <p:oleObj name="think-cell Slide" r:id="rId5" imgW="532" imgH="530" progId="TCLayout.ActiveDocument.1">
                  <p:embed/>
                  <p:pic>
                    <p:nvPicPr>
                      <p:cNvPr id="5" name="개체 4" hidden="1">
                        <a:extLst>
                          <a:ext uri="{FF2B5EF4-FFF2-40B4-BE49-F238E27FC236}">
                            <a16:creationId xmlns:a16="http://schemas.microsoft.com/office/drawing/2014/main" id="{B24F5039-C2F6-4654-AA8C-BCD67E401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>
            <a:extLst>
              <a:ext uri="{FF2B5EF4-FFF2-40B4-BE49-F238E27FC236}">
                <a16:creationId xmlns:a16="http://schemas.microsoft.com/office/drawing/2014/main" id="{839400E9-43E6-44FE-A47F-7A68FEDA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8720"/>
            <a:ext cx="7903790" cy="1098482"/>
          </a:xfrm>
        </p:spPr>
        <p:txBody>
          <a:bodyPr vert="horz">
            <a:normAutofit/>
          </a:bodyPr>
          <a:lstStyle/>
          <a:p>
            <a:r>
              <a:rPr lang="en-US" altLang="ko-KR" sz="2400" dirty="0">
                <a:latin typeface="MetaPro-Book" panose="02000503040000020004" pitchFamily="50" charset="0"/>
              </a:rPr>
              <a:t>Private sector Start-up support ecosystem</a:t>
            </a:r>
            <a:endParaRPr lang="ko-KR" altLang="en-US" sz="2400" dirty="0">
              <a:latin typeface="MetaPro-Book" panose="02000503040000020004" pitchFamily="50" charset="0"/>
            </a:endParaRPr>
          </a:p>
        </p:txBody>
      </p:sp>
      <p:pic>
        <p:nvPicPr>
          <p:cNvPr id="5124" name="Picture 4" descr="Primer | Primer Club">
            <a:extLst>
              <a:ext uri="{FF2B5EF4-FFF2-40B4-BE49-F238E27FC236}">
                <a16:creationId xmlns:a16="http://schemas.microsoft.com/office/drawing/2014/main" id="{E9D9D248-DB48-4F9F-AFC3-7137A9CD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55" y="3328253"/>
            <a:ext cx="2108875" cy="82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롯데 스타트업 지원프로그램 : 엘캠프(L-CAMP) : 네이버 포스트">
            <a:extLst>
              <a:ext uri="{FF2B5EF4-FFF2-40B4-BE49-F238E27FC236}">
                <a16:creationId xmlns:a16="http://schemas.microsoft.com/office/drawing/2014/main" id="{85F0A006-BE53-4931-8AB8-6A8D6609D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 t="30313" r="18501" b="36218"/>
          <a:stretch/>
        </p:blipFill>
        <p:spPr bwMode="auto">
          <a:xfrm>
            <a:off x="1475656" y="5410629"/>
            <a:ext cx="3037100" cy="9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.CAMP – 은행권청년창업재단">
            <a:extLst>
              <a:ext uri="{FF2B5EF4-FFF2-40B4-BE49-F238E27FC236}">
                <a16:creationId xmlns:a16="http://schemas.microsoft.com/office/drawing/2014/main" id="{5F7C86C7-6768-4DF9-B844-740E8EA0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11" y="2402123"/>
            <a:ext cx="1867112" cy="102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본엔젤스">
            <a:extLst>
              <a:ext uri="{FF2B5EF4-FFF2-40B4-BE49-F238E27FC236}">
                <a16:creationId xmlns:a16="http://schemas.microsoft.com/office/drawing/2014/main" id="{3D73D343-D4E3-43CF-A69F-989727D27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35" y="5626721"/>
            <a:ext cx="2472339" cy="6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SparkLabs">
            <a:extLst>
              <a:ext uri="{FF2B5EF4-FFF2-40B4-BE49-F238E27FC236}">
                <a16:creationId xmlns:a16="http://schemas.microsoft.com/office/drawing/2014/main" id="{D7FB0878-3C43-4917-9052-F136194E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4" y="4455877"/>
            <a:ext cx="2504697" cy="70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마루180 - 해시넷">
            <a:extLst>
              <a:ext uri="{FF2B5EF4-FFF2-40B4-BE49-F238E27FC236}">
                <a16:creationId xmlns:a16="http://schemas.microsoft.com/office/drawing/2014/main" id="{350CB656-BA2E-4935-82AE-3A25430B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00" y="3669027"/>
            <a:ext cx="2736304" cy="91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EB00805-B868-4437-BCE5-A3F40DA7558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24629"/>
            <a:ext cx="1470968" cy="732363"/>
          </a:xfrm>
          <a:prstGeom prst="rect">
            <a:avLst/>
          </a:prstGeom>
        </p:spPr>
      </p:pic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CC8D608-5DB9-4DBF-B88A-6AEBAE60F2DD}"/>
              </a:ext>
            </a:extLst>
          </p:cNvPr>
          <p:cNvCxnSpPr>
            <a:cxnSpLocks/>
          </p:cNvCxnSpPr>
          <p:nvPr/>
        </p:nvCxnSpPr>
        <p:spPr>
          <a:xfrm>
            <a:off x="4567807" y="2113573"/>
            <a:ext cx="0" cy="42400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DF0EF405-E78D-4F77-BB12-2D6D4F6D855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92" y="3227869"/>
            <a:ext cx="2330202" cy="68299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FDAA91F-F0B0-4256-9FBB-70FBDBD379D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6" y="4496223"/>
            <a:ext cx="1951204" cy="136653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D55D56E-A98F-43F5-B391-4ECEFC195963}"/>
              </a:ext>
            </a:extLst>
          </p:cNvPr>
          <p:cNvSpPr/>
          <p:nvPr/>
        </p:nvSpPr>
        <p:spPr>
          <a:xfrm>
            <a:off x="1043609" y="1889084"/>
            <a:ext cx="2736301" cy="334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Conglomerate Accelerators</a:t>
            </a:r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098E55E-6D48-48AC-BE11-7F4932F3C237}"/>
              </a:ext>
            </a:extLst>
          </p:cNvPr>
          <p:cNvSpPr/>
          <p:nvPr/>
        </p:nvSpPr>
        <p:spPr>
          <a:xfrm>
            <a:off x="5521472" y="1889084"/>
            <a:ext cx="2736301" cy="334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Private Accelerators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105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개체 5" hidden="1">
            <a:extLst>
              <a:ext uri="{FF2B5EF4-FFF2-40B4-BE49-F238E27FC236}">
                <a16:creationId xmlns:a16="http://schemas.microsoft.com/office/drawing/2014/main" id="{50AA615A-39F8-4987-9CE4-890DF614821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Slide" r:id="rId5" imgW="532" imgH="530" progId="TCLayout.ActiveDocument.1">
                  <p:embed/>
                </p:oleObj>
              </mc:Choice>
              <mc:Fallback>
                <p:oleObj name="think-cell Slide" r:id="rId5" imgW="532" imgH="530" progId="TCLayout.ActiveDocument.1">
                  <p:embed/>
                  <p:pic>
                    <p:nvPicPr>
                      <p:cNvPr id="6" name="개체 5" hidden="1">
                        <a:extLst>
                          <a:ext uri="{FF2B5EF4-FFF2-40B4-BE49-F238E27FC236}">
                            <a16:creationId xmlns:a16="http://schemas.microsoft.com/office/drawing/2014/main" id="{50AA615A-39F8-4987-9CE4-890DF61482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제목 1">
            <a:extLst>
              <a:ext uri="{FF2B5EF4-FFF2-40B4-BE49-F238E27FC236}">
                <a16:creationId xmlns:a16="http://schemas.microsoft.com/office/drawing/2014/main" id="{E2B93573-F81F-4F3F-82F0-6CA47E42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4" y="908720"/>
            <a:ext cx="7975612" cy="1098482"/>
          </a:xfrm>
        </p:spPr>
        <p:txBody>
          <a:bodyPr vert="horz">
            <a:normAutofit/>
          </a:bodyPr>
          <a:lstStyle/>
          <a:p>
            <a:r>
              <a:rPr lang="en-US" altLang="ko-KR" sz="2400" dirty="0">
                <a:latin typeface="MetaPro-Book" panose="02000503040000020004" pitchFamily="50" charset="0"/>
              </a:rPr>
              <a:t>UNIDO’s intervention to support Start-ups</a:t>
            </a:r>
            <a:endParaRPr lang="ko-KR" altLang="en-US" sz="2400" dirty="0">
              <a:latin typeface="MetaPro-Book" panose="02000503040000020004" pitchFamily="50" charset="0"/>
            </a:endParaRPr>
          </a:p>
        </p:txBody>
      </p:sp>
      <p:pic>
        <p:nvPicPr>
          <p:cNvPr id="8" name="내용 개체 틀 7" descr="텍스트, 사람, 서있는, 그룹이(가) 표시된 사진&#10;&#10;자동 생성된 설명">
            <a:extLst>
              <a:ext uri="{FF2B5EF4-FFF2-40B4-BE49-F238E27FC236}">
                <a16:creationId xmlns:a16="http://schemas.microsoft.com/office/drawing/2014/main" id="{80BDF5FD-71CD-436D-A5AB-A5992E000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70077"/>
            <a:ext cx="4501734" cy="1778987"/>
          </a:xfrm>
          <a:prstGeom prst="rect">
            <a:avLst/>
          </a:prstGeom>
          <a:noFill/>
          <a:effectLst>
            <a:softEdge rad="50800"/>
          </a:effectLst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90A310E9-22FA-4F54-997A-50AB180F8305}"/>
              </a:ext>
            </a:extLst>
          </p:cNvPr>
          <p:cNvSpPr/>
          <p:nvPr/>
        </p:nvSpPr>
        <p:spPr>
          <a:xfrm>
            <a:off x="2770710" y="2258510"/>
            <a:ext cx="5472608" cy="1098482"/>
          </a:xfrm>
          <a:prstGeom prst="roundRect">
            <a:avLst>
              <a:gd name="adj" fmla="val 1014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</a:rPr>
              <a:t>Ambassadors and commercial counsellors of the major partner countries residing in Korea are invited to ITPO Korea office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ko-KR" sz="12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</a:rPr>
              <a:t>Arrange business meetings between the delegation and Korean startups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09D06F7A-1F79-4DFA-8BB3-367DFF5045F4}"/>
              </a:ext>
            </a:extLst>
          </p:cNvPr>
          <p:cNvSpPr/>
          <p:nvPr/>
        </p:nvSpPr>
        <p:spPr>
          <a:xfrm>
            <a:off x="755577" y="2258510"/>
            <a:ext cx="1871117" cy="1098482"/>
          </a:xfrm>
          <a:prstGeom prst="roundRect">
            <a:avLst>
              <a:gd name="adj" fmla="val 622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India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Sri Lanka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Indonesia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Vietnam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Colombia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⁞</a:t>
            </a:r>
          </a:p>
        </p:txBody>
      </p:sp>
      <p:sp>
        <p:nvSpPr>
          <p:cNvPr id="11" name="모서리가 둥근 직사각형 32">
            <a:extLst>
              <a:ext uri="{FF2B5EF4-FFF2-40B4-BE49-F238E27FC236}">
                <a16:creationId xmlns:a16="http://schemas.microsoft.com/office/drawing/2014/main" id="{79EBC0F2-871C-48B0-B086-6767741E1E7A}"/>
              </a:ext>
            </a:extLst>
          </p:cNvPr>
          <p:cNvSpPr/>
          <p:nvPr/>
        </p:nvSpPr>
        <p:spPr>
          <a:xfrm>
            <a:off x="755576" y="1772816"/>
            <a:ext cx="4752528" cy="33966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Close interaction with Diplomatic Corps in Korea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3" name="그림 2" descr="텍스트, 전자기기, 컴퓨터, 실내이(가) 표시된 사진&#10;&#10;자동 생성된 설명">
            <a:extLst>
              <a:ext uri="{FF2B5EF4-FFF2-40B4-BE49-F238E27FC236}">
                <a16:creationId xmlns:a16="http://schemas.microsoft.com/office/drawing/2014/main" id="{20ADE1DF-2D6E-4E88-9A0B-0393428F54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70" y="3861048"/>
            <a:ext cx="3908210" cy="2197282"/>
          </a:xfrm>
          <a:prstGeom prst="rect">
            <a:avLst/>
          </a:prstGeom>
          <a:noFill/>
          <a:effectLst>
            <a:softEdge rad="50800"/>
          </a:effectLst>
        </p:spPr>
      </p:pic>
      <p:pic>
        <p:nvPicPr>
          <p:cNvPr id="7" name="그림 6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D169B9F7-36CB-4251-84E3-5A1A284D37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4" y="5283163"/>
            <a:ext cx="4464006" cy="1061441"/>
          </a:xfrm>
          <a:prstGeom prst="rect">
            <a:avLst/>
          </a:prstGeom>
          <a:noFill/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86290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개체 5" hidden="1">
            <a:extLst>
              <a:ext uri="{FF2B5EF4-FFF2-40B4-BE49-F238E27FC236}">
                <a16:creationId xmlns:a16="http://schemas.microsoft.com/office/drawing/2014/main" id="{50AA615A-39F8-4987-9CE4-890DF614821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think-cell Slide" r:id="rId5" imgW="532" imgH="530" progId="TCLayout.ActiveDocument.1">
                  <p:embed/>
                </p:oleObj>
              </mc:Choice>
              <mc:Fallback>
                <p:oleObj name="think-cell Slide" r:id="rId5" imgW="532" imgH="530" progId="TCLayout.ActiveDocument.1">
                  <p:embed/>
                  <p:pic>
                    <p:nvPicPr>
                      <p:cNvPr id="6" name="개체 5" hidden="1">
                        <a:extLst>
                          <a:ext uri="{FF2B5EF4-FFF2-40B4-BE49-F238E27FC236}">
                            <a16:creationId xmlns:a16="http://schemas.microsoft.com/office/drawing/2014/main" id="{50AA615A-39F8-4987-9CE4-890DF61482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제목 1">
            <a:extLst>
              <a:ext uri="{FF2B5EF4-FFF2-40B4-BE49-F238E27FC236}">
                <a16:creationId xmlns:a16="http://schemas.microsoft.com/office/drawing/2014/main" id="{E2B93573-F81F-4F3F-82F0-6CA47E42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4" y="908720"/>
            <a:ext cx="7975612" cy="1098482"/>
          </a:xfrm>
        </p:spPr>
        <p:txBody>
          <a:bodyPr vert="horz">
            <a:normAutofit/>
          </a:bodyPr>
          <a:lstStyle/>
          <a:p>
            <a:r>
              <a:rPr lang="en-US" altLang="ko-KR" sz="2400" dirty="0">
                <a:latin typeface="MetaPro-Book" panose="02000503040000020004" pitchFamily="50" charset="0"/>
              </a:rPr>
              <a:t>UNIDO’s intervention to support Start-ups</a:t>
            </a:r>
            <a:endParaRPr lang="ko-KR" altLang="en-US" sz="2400" dirty="0">
              <a:latin typeface="MetaPro-Book" panose="02000503040000020004" pitchFamily="50" charset="0"/>
            </a:endParaRPr>
          </a:p>
        </p:txBody>
      </p:sp>
      <p:sp>
        <p:nvSpPr>
          <p:cNvPr id="12" name="모서리가 둥근 직사각형 8">
            <a:extLst>
              <a:ext uri="{FF2B5EF4-FFF2-40B4-BE49-F238E27FC236}">
                <a16:creationId xmlns:a16="http://schemas.microsoft.com/office/drawing/2014/main" id="{CD3E8DC8-E513-4B0D-97A8-831588F88C04}"/>
              </a:ext>
            </a:extLst>
          </p:cNvPr>
          <p:cNvSpPr/>
          <p:nvPr/>
        </p:nvSpPr>
        <p:spPr>
          <a:xfrm>
            <a:off x="2770710" y="2305679"/>
            <a:ext cx="5472608" cy="16487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</a:rPr>
              <a:t>Taking advantage of the geographical benefit, being located in the world’s largest startup complex in Seoul, ITPO Korea will strengthen our network with domestic start-ups  </a:t>
            </a:r>
          </a:p>
          <a:p>
            <a:pPr algn="l"/>
            <a:endParaRPr lang="en-US" altLang="ko-KR" sz="1200" b="1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</a:rPr>
              <a:t>Operate “Global Connecting Lounge” to support overseas expansion of the startups by linking them with the delegation invited by ITPO Korea</a:t>
            </a:r>
          </a:p>
        </p:txBody>
      </p:sp>
      <p:sp>
        <p:nvSpPr>
          <p:cNvPr id="13" name="모서리가 둥근 직사각형 9">
            <a:extLst>
              <a:ext uri="{FF2B5EF4-FFF2-40B4-BE49-F238E27FC236}">
                <a16:creationId xmlns:a16="http://schemas.microsoft.com/office/drawing/2014/main" id="{956BBDF9-25C7-454E-AD64-9580AA877A6C}"/>
              </a:ext>
            </a:extLst>
          </p:cNvPr>
          <p:cNvSpPr/>
          <p:nvPr/>
        </p:nvSpPr>
        <p:spPr>
          <a:xfrm>
            <a:off x="755577" y="2305679"/>
            <a:ext cx="1871117" cy="1648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Operation of 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Global Connecting Lounge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@world’s largest startup hub</a:t>
            </a:r>
          </a:p>
        </p:txBody>
      </p:sp>
      <p:sp>
        <p:nvSpPr>
          <p:cNvPr id="14" name="모서리가 둥근 직사각형 32">
            <a:extLst>
              <a:ext uri="{FF2B5EF4-FFF2-40B4-BE49-F238E27FC236}">
                <a16:creationId xmlns:a16="http://schemas.microsoft.com/office/drawing/2014/main" id="{6183EB09-1981-4B43-964D-1DD382EF2719}"/>
              </a:ext>
            </a:extLst>
          </p:cNvPr>
          <p:cNvSpPr/>
          <p:nvPr/>
        </p:nvSpPr>
        <p:spPr>
          <a:xfrm>
            <a:off x="755576" y="1772816"/>
            <a:ext cx="4752528" cy="3600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Operation of Global Connecting Lounge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5" name="그림 14" descr="실내, 사람, 바닥, 천장이(가) 표시된 사진&#10;&#10;자동 생성된 설명">
            <a:extLst>
              <a:ext uri="{FF2B5EF4-FFF2-40B4-BE49-F238E27FC236}">
                <a16:creationId xmlns:a16="http://schemas.microsoft.com/office/drawing/2014/main" id="{C631178B-4FE4-4777-ABDD-4710FBF802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92" y="4133937"/>
            <a:ext cx="2424891" cy="181866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6" name="그림 15" descr="실내, 천장, 사람, 사람들이(가) 표시된 사진&#10;&#10;자동 생성된 설명">
            <a:extLst>
              <a:ext uri="{FF2B5EF4-FFF2-40B4-BE49-F238E27FC236}">
                <a16:creationId xmlns:a16="http://schemas.microsoft.com/office/drawing/2014/main" id="{782CE7CA-1286-4CB7-8174-4C973E85C3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21" y="4127214"/>
            <a:ext cx="2424891" cy="181866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5E1ED161-2194-4237-88D8-AEFE0F520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56" y="4127214"/>
            <a:ext cx="2424891" cy="181971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8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b16eb468_0_0"/>
          <p:cNvSpPr txBox="1"/>
          <p:nvPr/>
        </p:nvSpPr>
        <p:spPr>
          <a:xfrm>
            <a:off x="8450317" y="6488668"/>
            <a:ext cx="2418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f9b16eb468_0_0" descr="Thanks Hindi Images, Stock Photos &amp;amp; Vectors | Shutterstock"/>
          <p:cNvPicPr preferRelativeResize="0"/>
          <p:nvPr/>
        </p:nvPicPr>
        <p:blipFill rotWithShape="1">
          <a:blip r:embed="rId3">
            <a:alphaModFix/>
          </a:blip>
          <a:srcRect t="3683" r="46805" b="39686"/>
          <a:stretch/>
        </p:blipFill>
        <p:spPr>
          <a:xfrm>
            <a:off x="3096013" y="2132856"/>
            <a:ext cx="2951974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8906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5311</TotalTime>
  <Words>545</Words>
  <Application>Microsoft Macintosh PowerPoint</Application>
  <PresentationFormat>화면 슬라이드 쇼(4:3)</PresentationFormat>
  <Paragraphs>101</Paragraphs>
  <Slides>9</Slides>
  <Notes>8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MetaPro-Book</vt:lpstr>
      <vt:lpstr>MetaPro-Normal</vt:lpstr>
      <vt:lpstr>Arial</vt:lpstr>
      <vt:lpstr>Calibri</vt:lpstr>
      <vt:lpstr>Office Theme</vt:lpstr>
      <vt:lpstr>think-cell Slide</vt:lpstr>
      <vt:lpstr>Panel Discussion:   Innovation and Digital Transformation  UNIDO ITPO Korea</vt:lpstr>
      <vt:lpstr>A Shift in the Competitiveness of the Existing Value Chain in Korea</vt:lpstr>
      <vt:lpstr>PowerPoint 프레젠테이션</vt:lpstr>
      <vt:lpstr>Key Performances of the Start-up Ecosystem in Korea</vt:lpstr>
      <vt:lpstr>Government’s Start-up support policy in Korea</vt:lpstr>
      <vt:lpstr>Private sector Start-up support ecosystem</vt:lpstr>
      <vt:lpstr>UNIDO’s intervention to support Start-ups</vt:lpstr>
      <vt:lpstr>UNIDO’s intervention to support Start-ups</vt:lpstr>
      <vt:lpstr>PowerPoint 프레젠테이션</vt:lpstr>
    </vt:vector>
  </TitlesOfParts>
  <Company>UNIDO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Xin YAO</dc:creator>
  <cp:lastModifiedBy>Lee Hye Young</cp:lastModifiedBy>
  <cp:revision>809</cp:revision>
  <cp:lastPrinted>2021-09-08T08:18:34Z</cp:lastPrinted>
  <dcterms:created xsi:type="dcterms:W3CDTF">2008-01-28T10:27:53Z</dcterms:created>
  <dcterms:modified xsi:type="dcterms:W3CDTF">2021-10-20T05:23:44Z</dcterms:modified>
</cp:coreProperties>
</file>