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5" r:id="rId3"/>
    <p:sldId id="340" r:id="rId4"/>
    <p:sldId id="333" r:id="rId5"/>
    <p:sldId id="334" r:id="rId6"/>
    <p:sldId id="336" r:id="rId7"/>
    <p:sldId id="330" r:id="rId8"/>
    <p:sldId id="278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8"/>
    <a:srgbClr val="A6C3E6"/>
    <a:srgbClr val="4F81BD"/>
    <a:srgbClr val="BED7EE"/>
    <a:srgbClr val="E4E4FF"/>
    <a:srgbClr val="359BC9"/>
    <a:srgbClr val="DAE3F3"/>
    <a:srgbClr val="305598"/>
    <a:srgbClr val="4472C4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82295" autoAdjust="0"/>
  </p:normalViewPr>
  <p:slideViewPr>
    <p:cSldViewPr snapToGrid="0">
      <p:cViewPr varScale="1">
        <p:scale>
          <a:sx n="67" d="100"/>
          <a:sy n="67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2B7DC-3B33-4FB7-80B2-A9E30F11710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B05097B-41B5-4B50-A479-21B5CF473064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rgbClr val="359BC9"/>
              </a:solidFill>
              <a:latin typeface="Roboto" panose="02000000000000000000" pitchFamily="2" charset="0"/>
              <a:ea typeface="Roboto" panose="02000000000000000000" pitchFamily="2" charset="0"/>
            </a:rPr>
            <a:t>Political/ Institutional Support</a:t>
          </a:r>
          <a:endParaRPr lang="en-GB" sz="1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802825F-57E8-491B-A27F-CE7B5710399E}" type="parTrans" cxnId="{4D80E28E-3E3B-41FF-94FA-8D2E7D24C467}">
      <dgm:prSet/>
      <dgm:spPr/>
      <dgm:t>
        <a:bodyPr/>
        <a:lstStyle/>
        <a:p>
          <a:endParaRPr lang="en-GB" sz="1400"/>
        </a:p>
      </dgm:t>
    </dgm:pt>
    <dgm:pt modelId="{2DFB27DD-A2CC-412D-9B10-8DADD5859E3F}" type="sibTrans" cxnId="{4D80E28E-3E3B-41FF-94FA-8D2E7D24C467}">
      <dgm:prSet/>
      <dgm:spPr/>
      <dgm:t>
        <a:bodyPr/>
        <a:lstStyle/>
        <a:p>
          <a:endParaRPr lang="en-GB" sz="1400"/>
        </a:p>
      </dgm:t>
    </dgm:pt>
    <dgm:pt modelId="{81BC0051-220E-469A-9F55-3B8247C5D1F8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rgbClr val="359BC9"/>
              </a:solidFill>
              <a:latin typeface="Roboto" panose="02000000000000000000" pitchFamily="2" charset="0"/>
              <a:ea typeface="Roboto" panose="02000000000000000000" pitchFamily="2" charset="0"/>
            </a:rPr>
            <a:t>Technical Support</a:t>
          </a:r>
          <a:endParaRPr lang="en-GB" sz="1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9295900-D2BA-4824-B2CC-3ED14B880729}" type="parTrans" cxnId="{3F3E2D9E-A057-430B-A754-D0EC03E0D413}">
      <dgm:prSet/>
      <dgm:spPr/>
      <dgm:t>
        <a:bodyPr/>
        <a:lstStyle/>
        <a:p>
          <a:endParaRPr lang="en-GB" sz="1400"/>
        </a:p>
      </dgm:t>
    </dgm:pt>
    <dgm:pt modelId="{1EC5FD72-DC60-4046-BA44-2A9A812204C8}" type="sibTrans" cxnId="{3F3E2D9E-A057-430B-A754-D0EC03E0D413}">
      <dgm:prSet/>
      <dgm:spPr/>
      <dgm:t>
        <a:bodyPr/>
        <a:lstStyle/>
        <a:p>
          <a:endParaRPr lang="en-GB" sz="1400"/>
        </a:p>
      </dgm:t>
    </dgm:pt>
    <dgm:pt modelId="{2E6B80C5-85A4-4170-B76A-593D635C3C3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rgbClr val="359BC9"/>
              </a:solidFill>
              <a:latin typeface="Roboto" panose="02000000000000000000" pitchFamily="2" charset="0"/>
              <a:ea typeface="Roboto" panose="02000000000000000000" pitchFamily="2" charset="0"/>
            </a:rPr>
            <a:t>Knowledge Sharing</a:t>
          </a:r>
          <a:endParaRPr lang="en-GB" sz="1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599373B-2CE9-4E3B-B7F8-4E244E72DFEE}" type="parTrans" cxnId="{9AEDF9EE-A97D-48C7-9582-6EEB3B40A201}">
      <dgm:prSet/>
      <dgm:spPr/>
      <dgm:t>
        <a:bodyPr/>
        <a:lstStyle/>
        <a:p>
          <a:endParaRPr lang="en-GB" sz="1400"/>
        </a:p>
      </dgm:t>
    </dgm:pt>
    <dgm:pt modelId="{B26BEEFC-C7E4-4E73-A7C0-2F0367860657}" type="sibTrans" cxnId="{9AEDF9EE-A97D-48C7-9582-6EEB3B40A201}">
      <dgm:prSet/>
      <dgm:spPr/>
      <dgm:t>
        <a:bodyPr/>
        <a:lstStyle/>
        <a:p>
          <a:endParaRPr lang="en-GB" sz="1400"/>
        </a:p>
      </dgm:t>
    </dgm:pt>
    <dgm:pt modelId="{59D2175A-C9EF-45E3-9FFD-A39A1A335774}" type="pres">
      <dgm:prSet presAssocID="{6702B7DC-3B33-4FB7-80B2-A9E30F117107}" presName="linearFlow" presStyleCnt="0">
        <dgm:presLayoutVars>
          <dgm:dir/>
          <dgm:resizeHandles val="exact"/>
        </dgm:presLayoutVars>
      </dgm:prSet>
      <dgm:spPr/>
    </dgm:pt>
    <dgm:pt modelId="{91DFB551-B072-4E7C-98B9-7F2EA3FF6A53}" type="pres">
      <dgm:prSet presAssocID="{DB05097B-41B5-4B50-A479-21B5CF473064}" presName="composite" presStyleCnt="0"/>
      <dgm:spPr/>
    </dgm:pt>
    <dgm:pt modelId="{591E0645-AAF6-46D9-A49C-AA536A1F2B66}" type="pres">
      <dgm:prSet presAssocID="{DB05097B-41B5-4B50-A479-21B5CF47306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127023-6AE5-4C3C-9AA0-47786828151A}" type="pres">
      <dgm:prSet presAssocID="{DB05097B-41B5-4B50-A479-21B5CF473064}" presName="txShp" presStyleLbl="node1" presStyleIdx="0" presStyleCnt="3">
        <dgm:presLayoutVars>
          <dgm:bulletEnabled val="1"/>
        </dgm:presLayoutVars>
      </dgm:prSet>
      <dgm:spPr/>
    </dgm:pt>
    <dgm:pt modelId="{CBD17FC5-2C88-4547-AE6E-EB29A1C178E4}" type="pres">
      <dgm:prSet presAssocID="{2DFB27DD-A2CC-412D-9B10-8DADD5859E3F}" presName="spacing" presStyleCnt="0"/>
      <dgm:spPr/>
    </dgm:pt>
    <dgm:pt modelId="{085AA4BD-8074-45FC-8EF9-7E05773AA051}" type="pres">
      <dgm:prSet presAssocID="{81BC0051-220E-469A-9F55-3B8247C5D1F8}" presName="composite" presStyleCnt="0"/>
      <dgm:spPr/>
    </dgm:pt>
    <dgm:pt modelId="{3AAB6114-CE47-4773-9F08-949E32CF3688}" type="pres">
      <dgm:prSet presAssocID="{81BC0051-220E-469A-9F55-3B8247C5D1F8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6E0179-E8AB-4F44-976E-0274E34C2F2E}" type="pres">
      <dgm:prSet presAssocID="{81BC0051-220E-469A-9F55-3B8247C5D1F8}" presName="txShp" presStyleLbl="node1" presStyleIdx="1" presStyleCnt="3">
        <dgm:presLayoutVars>
          <dgm:bulletEnabled val="1"/>
        </dgm:presLayoutVars>
      </dgm:prSet>
      <dgm:spPr/>
    </dgm:pt>
    <dgm:pt modelId="{5BFAF82C-7470-4CA7-88F7-65F3B025826D}" type="pres">
      <dgm:prSet presAssocID="{1EC5FD72-DC60-4046-BA44-2A9A812204C8}" presName="spacing" presStyleCnt="0"/>
      <dgm:spPr/>
    </dgm:pt>
    <dgm:pt modelId="{11FC0B20-9008-4303-B7E4-DF4B9D20595B}" type="pres">
      <dgm:prSet presAssocID="{2E6B80C5-85A4-4170-B76A-593D635C3C39}" presName="composite" presStyleCnt="0"/>
      <dgm:spPr/>
    </dgm:pt>
    <dgm:pt modelId="{5368343F-EBA4-4046-8232-11F7567AE2C7}" type="pres">
      <dgm:prSet presAssocID="{2E6B80C5-85A4-4170-B76A-593D635C3C39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4B49747-34E1-45E2-9435-36AB77954C57}" type="pres">
      <dgm:prSet presAssocID="{2E6B80C5-85A4-4170-B76A-593D635C3C39}" presName="txShp" presStyleLbl="node1" presStyleIdx="2" presStyleCnt="3">
        <dgm:presLayoutVars>
          <dgm:bulletEnabled val="1"/>
        </dgm:presLayoutVars>
      </dgm:prSet>
      <dgm:spPr/>
    </dgm:pt>
  </dgm:ptLst>
  <dgm:cxnLst>
    <dgm:cxn modelId="{68C71445-4E8F-4CC9-99DF-EE231EF8A8D1}" type="presOf" srcId="{2E6B80C5-85A4-4170-B76A-593D635C3C39}" destId="{E4B49747-34E1-45E2-9435-36AB77954C57}" srcOrd="0" destOrd="0" presId="urn:microsoft.com/office/officeart/2005/8/layout/vList3"/>
    <dgm:cxn modelId="{B4B21381-8771-48B1-9C74-2A5B597D4270}" type="presOf" srcId="{81BC0051-220E-469A-9F55-3B8247C5D1F8}" destId="{FC6E0179-E8AB-4F44-976E-0274E34C2F2E}" srcOrd="0" destOrd="0" presId="urn:microsoft.com/office/officeart/2005/8/layout/vList3"/>
    <dgm:cxn modelId="{4D80E28E-3E3B-41FF-94FA-8D2E7D24C467}" srcId="{6702B7DC-3B33-4FB7-80B2-A9E30F117107}" destId="{DB05097B-41B5-4B50-A479-21B5CF473064}" srcOrd="0" destOrd="0" parTransId="{4802825F-57E8-491B-A27F-CE7B5710399E}" sibTransId="{2DFB27DD-A2CC-412D-9B10-8DADD5859E3F}"/>
    <dgm:cxn modelId="{3F3E2D9E-A057-430B-A754-D0EC03E0D413}" srcId="{6702B7DC-3B33-4FB7-80B2-A9E30F117107}" destId="{81BC0051-220E-469A-9F55-3B8247C5D1F8}" srcOrd="1" destOrd="0" parTransId="{A9295900-D2BA-4824-B2CC-3ED14B880729}" sibTransId="{1EC5FD72-DC60-4046-BA44-2A9A812204C8}"/>
    <dgm:cxn modelId="{A58D59A5-334E-45F6-AC0B-0950D1327A55}" type="presOf" srcId="{6702B7DC-3B33-4FB7-80B2-A9E30F117107}" destId="{59D2175A-C9EF-45E3-9FFD-A39A1A335774}" srcOrd="0" destOrd="0" presId="urn:microsoft.com/office/officeart/2005/8/layout/vList3"/>
    <dgm:cxn modelId="{B2EF7BEE-32AF-4CC0-A915-9E862A40B93F}" type="presOf" srcId="{DB05097B-41B5-4B50-A479-21B5CF473064}" destId="{3C127023-6AE5-4C3C-9AA0-47786828151A}" srcOrd="0" destOrd="0" presId="urn:microsoft.com/office/officeart/2005/8/layout/vList3"/>
    <dgm:cxn modelId="{9AEDF9EE-A97D-48C7-9582-6EEB3B40A201}" srcId="{6702B7DC-3B33-4FB7-80B2-A9E30F117107}" destId="{2E6B80C5-85A4-4170-B76A-593D635C3C39}" srcOrd="2" destOrd="0" parTransId="{C599373B-2CE9-4E3B-B7F8-4E244E72DFEE}" sibTransId="{B26BEEFC-C7E4-4E73-A7C0-2F0367860657}"/>
    <dgm:cxn modelId="{E1A511FA-F235-41C5-A3CA-FE20065E04A5}" type="presParOf" srcId="{59D2175A-C9EF-45E3-9FFD-A39A1A335774}" destId="{91DFB551-B072-4E7C-98B9-7F2EA3FF6A53}" srcOrd="0" destOrd="0" presId="urn:microsoft.com/office/officeart/2005/8/layout/vList3"/>
    <dgm:cxn modelId="{813FD18E-EA0A-44DF-8879-DBD67E4FD849}" type="presParOf" srcId="{91DFB551-B072-4E7C-98B9-7F2EA3FF6A53}" destId="{591E0645-AAF6-46D9-A49C-AA536A1F2B66}" srcOrd="0" destOrd="0" presId="urn:microsoft.com/office/officeart/2005/8/layout/vList3"/>
    <dgm:cxn modelId="{D6A4E45A-9ED1-4B89-B1A3-AC7A495265C8}" type="presParOf" srcId="{91DFB551-B072-4E7C-98B9-7F2EA3FF6A53}" destId="{3C127023-6AE5-4C3C-9AA0-47786828151A}" srcOrd="1" destOrd="0" presId="urn:microsoft.com/office/officeart/2005/8/layout/vList3"/>
    <dgm:cxn modelId="{DE7DFC1A-A70F-4379-A009-BF3EDEB27E69}" type="presParOf" srcId="{59D2175A-C9EF-45E3-9FFD-A39A1A335774}" destId="{CBD17FC5-2C88-4547-AE6E-EB29A1C178E4}" srcOrd="1" destOrd="0" presId="urn:microsoft.com/office/officeart/2005/8/layout/vList3"/>
    <dgm:cxn modelId="{81B7FB04-D0C1-4DD0-A127-F9CD6D90A972}" type="presParOf" srcId="{59D2175A-C9EF-45E3-9FFD-A39A1A335774}" destId="{085AA4BD-8074-45FC-8EF9-7E05773AA051}" srcOrd="2" destOrd="0" presId="urn:microsoft.com/office/officeart/2005/8/layout/vList3"/>
    <dgm:cxn modelId="{58DF9E3E-A88E-4A10-8F1A-F7CC1C7DA5D6}" type="presParOf" srcId="{085AA4BD-8074-45FC-8EF9-7E05773AA051}" destId="{3AAB6114-CE47-4773-9F08-949E32CF3688}" srcOrd="0" destOrd="0" presId="urn:microsoft.com/office/officeart/2005/8/layout/vList3"/>
    <dgm:cxn modelId="{88013051-4AB2-409A-BDEB-2C1FF25FE26B}" type="presParOf" srcId="{085AA4BD-8074-45FC-8EF9-7E05773AA051}" destId="{FC6E0179-E8AB-4F44-976E-0274E34C2F2E}" srcOrd="1" destOrd="0" presId="urn:microsoft.com/office/officeart/2005/8/layout/vList3"/>
    <dgm:cxn modelId="{1549656B-D902-4684-A3A5-ABF98C2F717F}" type="presParOf" srcId="{59D2175A-C9EF-45E3-9FFD-A39A1A335774}" destId="{5BFAF82C-7470-4CA7-88F7-65F3B025826D}" srcOrd="3" destOrd="0" presId="urn:microsoft.com/office/officeart/2005/8/layout/vList3"/>
    <dgm:cxn modelId="{966FBF17-307E-4883-B02E-C3D685677982}" type="presParOf" srcId="{59D2175A-C9EF-45E3-9FFD-A39A1A335774}" destId="{11FC0B20-9008-4303-B7E4-DF4B9D20595B}" srcOrd="4" destOrd="0" presId="urn:microsoft.com/office/officeart/2005/8/layout/vList3"/>
    <dgm:cxn modelId="{E3F0F316-46A8-4C31-B577-447FC93B75B3}" type="presParOf" srcId="{11FC0B20-9008-4303-B7E4-DF4B9D20595B}" destId="{5368343F-EBA4-4046-8232-11F7567AE2C7}" srcOrd="0" destOrd="0" presId="urn:microsoft.com/office/officeart/2005/8/layout/vList3"/>
    <dgm:cxn modelId="{D1C00B9E-EF62-40E7-8448-8E10686CE699}" type="presParOf" srcId="{11FC0B20-9008-4303-B7E4-DF4B9D20595B}" destId="{E4B49747-34E1-45E2-9435-36AB77954C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27023-6AE5-4C3C-9AA0-47786828151A}">
      <dsp:nvSpPr>
        <dsp:cNvPr id="0" name=""/>
        <dsp:cNvSpPr/>
      </dsp:nvSpPr>
      <dsp:spPr>
        <a:xfrm rot="10800000">
          <a:off x="1047844" y="1456"/>
          <a:ext cx="3063605" cy="1104739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16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359BC9"/>
              </a:solidFill>
              <a:latin typeface="Roboto" panose="02000000000000000000" pitchFamily="2" charset="0"/>
              <a:ea typeface="Roboto" panose="02000000000000000000" pitchFamily="2" charset="0"/>
            </a:rPr>
            <a:t>Political/ Institutional Support</a:t>
          </a:r>
          <a:endParaRPr lang="en-GB" sz="1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1324029" y="1456"/>
        <a:ext cx="2787420" cy="1104739"/>
      </dsp:txXfrm>
    </dsp:sp>
    <dsp:sp modelId="{591E0645-AAF6-46D9-A49C-AA536A1F2B66}">
      <dsp:nvSpPr>
        <dsp:cNvPr id="0" name=""/>
        <dsp:cNvSpPr/>
      </dsp:nvSpPr>
      <dsp:spPr>
        <a:xfrm>
          <a:off x="495475" y="1456"/>
          <a:ext cx="1104739" cy="11047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E0179-E8AB-4F44-976E-0274E34C2F2E}">
      <dsp:nvSpPr>
        <dsp:cNvPr id="0" name=""/>
        <dsp:cNvSpPr/>
      </dsp:nvSpPr>
      <dsp:spPr>
        <a:xfrm rot="10800000">
          <a:off x="1047844" y="1435969"/>
          <a:ext cx="3063605" cy="1104739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16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359BC9"/>
              </a:solidFill>
              <a:latin typeface="Roboto" panose="02000000000000000000" pitchFamily="2" charset="0"/>
              <a:ea typeface="Roboto" panose="02000000000000000000" pitchFamily="2" charset="0"/>
            </a:rPr>
            <a:t>Technical Support</a:t>
          </a:r>
          <a:endParaRPr lang="en-GB" sz="1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1324029" y="1435969"/>
        <a:ext cx="2787420" cy="1104739"/>
      </dsp:txXfrm>
    </dsp:sp>
    <dsp:sp modelId="{3AAB6114-CE47-4773-9F08-949E32CF3688}">
      <dsp:nvSpPr>
        <dsp:cNvPr id="0" name=""/>
        <dsp:cNvSpPr/>
      </dsp:nvSpPr>
      <dsp:spPr>
        <a:xfrm>
          <a:off x="495475" y="1435969"/>
          <a:ext cx="1104739" cy="11047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49747-34E1-45E2-9435-36AB77954C57}">
      <dsp:nvSpPr>
        <dsp:cNvPr id="0" name=""/>
        <dsp:cNvSpPr/>
      </dsp:nvSpPr>
      <dsp:spPr>
        <a:xfrm rot="10800000">
          <a:off x="1047844" y="2870481"/>
          <a:ext cx="3063605" cy="1104739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16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359BC9"/>
              </a:solidFill>
              <a:latin typeface="Roboto" panose="02000000000000000000" pitchFamily="2" charset="0"/>
              <a:ea typeface="Roboto" panose="02000000000000000000" pitchFamily="2" charset="0"/>
            </a:rPr>
            <a:t>Knowledge Sharing</a:t>
          </a:r>
          <a:endParaRPr lang="en-GB" sz="1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1324029" y="2870481"/>
        <a:ext cx="2787420" cy="1104739"/>
      </dsp:txXfrm>
    </dsp:sp>
    <dsp:sp modelId="{5368343F-EBA4-4046-8232-11F7567AE2C7}">
      <dsp:nvSpPr>
        <dsp:cNvPr id="0" name=""/>
        <dsp:cNvSpPr/>
      </dsp:nvSpPr>
      <dsp:spPr>
        <a:xfrm>
          <a:off x="495475" y="2870481"/>
          <a:ext cx="1104739" cy="11047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85039-2D0C-4254-A1AD-4F37F448BCBB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2D53-1E5D-4AFC-8D21-6DE31E8BF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9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A2D53-1E5D-4AFC-8D21-6DE31E8BFC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1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A2D53-1E5D-4AFC-8D21-6DE31E8BFC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8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A2D53-1E5D-4AFC-8D21-6DE31E8BFC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8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A2D53-1E5D-4AFC-8D21-6DE31E8BFC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0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A2D53-1E5D-4AFC-8D21-6DE31E8BFC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2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A2D53-1E5D-4AFC-8D21-6DE31E8BFC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5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A2D53-1E5D-4AFC-8D21-6DE31E8BFC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8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A2D53-1E5D-4AFC-8D21-6DE31E8BFC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9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A1AC04-F647-4439-A866-0FE04CDE8568}"/>
              </a:ext>
            </a:extLst>
          </p:cNvPr>
          <p:cNvSpPr/>
          <p:nvPr userDrawn="1"/>
        </p:nvSpPr>
        <p:spPr>
          <a:xfrm>
            <a:off x="0" y="3039654"/>
            <a:ext cx="12192000" cy="3868994"/>
          </a:xfrm>
          <a:prstGeom prst="rect">
            <a:avLst/>
          </a:prstGeom>
          <a:solidFill>
            <a:srgbClr val="359BC9"/>
          </a:solidFill>
          <a:ln>
            <a:solidFill>
              <a:srgbClr val="35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9BC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704EB5-67AC-47D6-9FB8-F8F92F9CE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5905"/>
            <a:ext cx="9144000" cy="1914833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9C5ACD-2793-46F7-9FCB-C8EDB37AE8AD}"/>
              </a:ext>
            </a:extLst>
          </p:cNvPr>
          <p:cNvCxnSpPr/>
          <p:nvPr userDrawn="1"/>
        </p:nvCxnSpPr>
        <p:spPr>
          <a:xfrm>
            <a:off x="1844040" y="5296363"/>
            <a:ext cx="8503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D:\계정\Desktop\CoE Docs\Advocacy\Logos\UNODC\UNODC_1.png">
            <a:extLst>
              <a:ext uri="{FF2B5EF4-FFF2-40B4-BE49-F238E27FC236}">
                <a16:creationId xmlns:a16="http://schemas.microsoft.com/office/drawing/2014/main" id="{3B9B71DC-39C9-4BC4-B34A-0C221AC7B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3896"/>
            <a:ext cx="4365107" cy="8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계정\Documents\Downloads\UNODC-KOSTAT coe (2).png">
            <a:extLst>
              <a:ext uri="{FF2B5EF4-FFF2-40B4-BE49-F238E27FC236}">
                <a16:creationId xmlns:a16="http://schemas.microsoft.com/office/drawing/2014/main" id="{25478A84-8AAF-4D35-B1F0-17A89DFD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81" y="1061247"/>
            <a:ext cx="3924255" cy="10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F5D098B-A68C-40B6-97F7-2E1FF3F0A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1707" y="57241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36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6687-5736-406E-BAB2-96892849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492" y="1138114"/>
            <a:ext cx="10437308" cy="809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D1A9-3DF6-4F50-85CB-7D6755A5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492" y="2108690"/>
            <a:ext cx="10437308" cy="36671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293B1C-4C55-406A-9194-10255A4D0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0" y="213584"/>
            <a:ext cx="771872" cy="771872"/>
          </a:xfrm>
          <a:prstGeom prst="rect">
            <a:avLst/>
          </a:prstGeom>
        </p:spPr>
      </p:pic>
      <p:pic>
        <p:nvPicPr>
          <p:cNvPr id="24" name="Picture 3" descr="D:\계정\Documents\Downloads\UNODC-KOSTAT coe (2).png">
            <a:extLst>
              <a:ext uri="{FF2B5EF4-FFF2-40B4-BE49-F238E27FC236}">
                <a16:creationId xmlns:a16="http://schemas.microsoft.com/office/drawing/2014/main" id="{14C09201-F116-4C9B-A7C0-88DCEB2A49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8" y="213584"/>
            <a:ext cx="2697947" cy="7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104E4DD-A943-489B-8763-52798B568C6E}"/>
              </a:ext>
            </a:extLst>
          </p:cNvPr>
          <p:cNvSpPr/>
          <p:nvPr userDrawn="1"/>
        </p:nvSpPr>
        <p:spPr>
          <a:xfrm>
            <a:off x="203200" y="0"/>
            <a:ext cx="635000" cy="6858000"/>
          </a:xfrm>
          <a:prstGeom prst="rect">
            <a:avLst/>
          </a:prstGeom>
          <a:solidFill>
            <a:srgbClr val="359BC9"/>
          </a:solidFill>
          <a:ln>
            <a:solidFill>
              <a:srgbClr val="35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B85159-B989-4991-AF62-AF6B45AF9331}"/>
              </a:ext>
            </a:extLst>
          </p:cNvPr>
          <p:cNvSpPr/>
          <p:nvPr userDrawn="1"/>
        </p:nvSpPr>
        <p:spPr>
          <a:xfrm>
            <a:off x="70722" y="-1"/>
            <a:ext cx="54186" cy="6858000"/>
          </a:xfrm>
          <a:prstGeom prst="rect">
            <a:avLst/>
          </a:prstGeom>
          <a:solidFill>
            <a:srgbClr val="57ADD3"/>
          </a:solidFill>
          <a:ln>
            <a:solidFill>
              <a:srgbClr val="57A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33FDA-7F2B-4539-9C0F-2508B3790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1897" y="2177494"/>
            <a:ext cx="5181600" cy="37132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F49D0-83CB-4B4C-A18F-2AB029D9B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897" y="2177493"/>
            <a:ext cx="5181600" cy="37132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3018321-864A-44BF-9ACD-E3C00ED3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97" y="1138114"/>
            <a:ext cx="10515600" cy="809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812B53-1AD7-4FDC-B60B-E92CCF1D1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0" y="213584"/>
            <a:ext cx="771872" cy="771872"/>
          </a:xfrm>
          <a:prstGeom prst="rect">
            <a:avLst/>
          </a:prstGeom>
        </p:spPr>
      </p:pic>
      <p:pic>
        <p:nvPicPr>
          <p:cNvPr id="26" name="Picture 3" descr="D:\계정\Documents\Downloads\UNODC-KOSTAT coe (2).png">
            <a:extLst>
              <a:ext uri="{FF2B5EF4-FFF2-40B4-BE49-F238E27FC236}">
                <a16:creationId xmlns:a16="http://schemas.microsoft.com/office/drawing/2014/main" id="{AC6D5087-D405-4BAD-941B-7939D09A9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8" y="213584"/>
            <a:ext cx="2697947" cy="7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AB9810F-42AF-4AC2-A8E7-934C1694800F}"/>
              </a:ext>
            </a:extLst>
          </p:cNvPr>
          <p:cNvSpPr/>
          <p:nvPr userDrawn="1"/>
        </p:nvSpPr>
        <p:spPr>
          <a:xfrm>
            <a:off x="203200" y="0"/>
            <a:ext cx="635000" cy="6858000"/>
          </a:xfrm>
          <a:prstGeom prst="rect">
            <a:avLst/>
          </a:prstGeom>
          <a:solidFill>
            <a:srgbClr val="359BC9"/>
          </a:solidFill>
          <a:ln>
            <a:solidFill>
              <a:srgbClr val="35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3CFFE3-ADFB-4E21-BABD-82EBC8602007}"/>
              </a:ext>
            </a:extLst>
          </p:cNvPr>
          <p:cNvSpPr/>
          <p:nvPr userDrawn="1"/>
        </p:nvSpPr>
        <p:spPr>
          <a:xfrm>
            <a:off x="70722" y="-1"/>
            <a:ext cx="54186" cy="6858000"/>
          </a:xfrm>
          <a:prstGeom prst="rect">
            <a:avLst/>
          </a:prstGeom>
          <a:solidFill>
            <a:srgbClr val="57ADD3"/>
          </a:solidFill>
          <a:ln>
            <a:solidFill>
              <a:srgbClr val="57A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9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1840-34F1-45F9-ABF9-10E2CD32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492" y="1126375"/>
            <a:ext cx="10515600" cy="5541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9E1849-45DE-482F-88B9-394A92173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0" y="213584"/>
            <a:ext cx="771872" cy="771872"/>
          </a:xfrm>
          <a:prstGeom prst="rect">
            <a:avLst/>
          </a:prstGeom>
        </p:spPr>
      </p:pic>
      <p:pic>
        <p:nvPicPr>
          <p:cNvPr id="23" name="Picture 3" descr="D:\계정\Documents\Downloads\UNODC-KOSTAT coe (2).png">
            <a:extLst>
              <a:ext uri="{FF2B5EF4-FFF2-40B4-BE49-F238E27FC236}">
                <a16:creationId xmlns:a16="http://schemas.microsoft.com/office/drawing/2014/main" id="{18F3BC38-E43C-4309-A45D-A85DD69AB8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8" y="213584"/>
            <a:ext cx="2697947" cy="7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1713F04-0A9C-4171-9EFF-0213D5DEE191}"/>
              </a:ext>
            </a:extLst>
          </p:cNvPr>
          <p:cNvSpPr/>
          <p:nvPr userDrawn="1"/>
        </p:nvSpPr>
        <p:spPr>
          <a:xfrm>
            <a:off x="203200" y="0"/>
            <a:ext cx="635000" cy="6858000"/>
          </a:xfrm>
          <a:prstGeom prst="rect">
            <a:avLst/>
          </a:prstGeom>
          <a:solidFill>
            <a:srgbClr val="359BC9"/>
          </a:solidFill>
          <a:ln>
            <a:solidFill>
              <a:srgbClr val="35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6D39A5-E02F-4A8D-B0D1-74E929904F8E}"/>
              </a:ext>
            </a:extLst>
          </p:cNvPr>
          <p:cNvSpPr/>
          <p:nvPr userDrawn="1"/>
        </p:nvSpPr>
        <p:spPr>
          <a:xfrm>
            <a:off x="70722" y="-1"/>
            <a:ext cx="54186" cy="6858000"/>
          </a:xfrm>
          <a:prstGeom prst="rect">
            <a:avLst/>
          </a:prstGeom>
          <a:solidFill>
            <a:srgbClr val="57ADD3"/>
          </a:solidFill>
          <a:ln>
            <a:solidFill>
              <a:srgbClr val="57A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4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8A68606-9F04-4B3D-A1F3-256CC966E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0" y="213584"/>
            <a:ext cx="771872" cy="771872"/>
          </a:xfrm>
          <a:prstGeom prst="rect">
            <a:avLst/>
          </a:prstGeom>
        </p:spPr>
      </p:pic>
      <p:pic>
        <p:nvPicPr>
          <p:cNvPr id="22" name="Picture 3" descr="D:\계정\Documents\Downloads\UNODC-KOSTAT coe (2).png">
            <a:extLst>
              <a:ext uri="{FF2B5EF4-FFF2-40B4-BE49-F238E27FC236}">
                <a16:creationId xmlns:a16="http://schemas.microsoft.com/office/drawing/2014/main" id="{BC874A5D-9C7C-41EA-9D26-AD31FB53DD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8" y="213584"/>
            <a:ext cx="2697947" cy="7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F9DAB6-54F9-414F-82FC-E7BD9FFDF5CB}"/>
              </a:ext>
            </a:extLst>
          </p:cNvPr>
          <p:cNvSpPr/>
          <p:nvPr userDrawn="1"/>
        </p:nvSpPr>
        <p:spPr>
          <a:xfrm>
            <a:off x="203200" y="0"/>
            <a:ext cx="635000" cy="6858000"/>
          </a:xfrm>
          <a:prstGeom prst="rect">
            <a:avLst/>
          </a:prstGeom>
          <a:solidFill>
            <a:srgbClr val="359BC9"/>
          </a:solidFill>
          <a:ln>
            <a:solidFill>
              <a:srgbClr val="35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58FB6A-55D1-4ADE-ACFD-3CC71D792D83}"/>
              </a:ext>
            </a:extLst>
          </p:cNvPr>
          <p:cNvSpPr/>
          <p:nvPr userDrawn="1"/>
        </p:nvSpPr>
        <p:spPr>
          <a:xfrm>
            <a:off x="70722" y="-1"/>
            <a:ext cx="54186" cy="6858000"/>
          </a:xfrm>
          <a:prstGeom prst="rect">
            <a:avLst/>
          </a:prstGeom>
          <a:solidFill>
            <a:srgbClr val="57ADD3"/>
          </a:solidFill>
          <a:ln>
            <a:solidFill>
              <a:srgbClr val="57A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2F70-EBFB-48A1-B102-AED79CC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09" y="1133240"/>
            <a:ext cx="3932237" cy="9192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4B94-4F84-488C-90B5-2E5B32F48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309" y="1133240"/>
            <a:ext cx="6172200" cy="4722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DA7FB-3410-47B8-8604-B95B9F451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909" y="20525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0C540B-B44F-44BB-A473-9FD7E60E3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0" y="213584"/>
            <a:ext cx="771872" cy="771872"/>
          </a:xfrm>
          <a:prstGeom prst="rect">
            <a:avLst/>
          </a:prstGeom>
        </p:spPr>
      </p:pic>
      <p:pic>
        <p:nvPicPr>
          <p:cNvPr id="25" name="Picture 3" descr="D:\계정\Documents\Downloads\UNODC-KOSTAT coe (2).png">
            <a:extLst>
              <a:ext uri="{FF2B5EF4-FFF2-40B4-BE49-F238E27FC236}">
                <a16:creationId xmlns:a16="http://schemas.microsoft.com/office/drawing/2014/main" id="{966F9150-1E6E-40FF-A295-CFD976F8B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8" y="213584"/>
            <a:ext cx="2697947" cy="7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2ECFC5A-C509-4F97-8BFC-6BC1554E884A}"/>
              </a:ext>
            </a:extLst>
          </p:cNvPr>
          <p:cNvSpPr/>
          <p:nvPr userDrawn="1"/>
        </p:nvSpPr>
        <p:spPr>
          <a:xfrm>
            <a:off x="203200" y="0"/>
            <a:ext cx="635000" cy="6858000"/>
          </a:xfrm>
          <a:prstGeom prst="rect">
            <a:avLst/>
          </a:prstGeom>
          <a:solidFill>
            <a:srgbClr val="359BC9"/>
          </a:solidFill>
          <a:ln>
            <a:solidFill>
              <a:srgbClr val="35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EDB029-45F6-4EDA-BF7A-9BC42AA7C5FF}"/>
              </a:ext>
            </a:extLst>
          </p:cNvPr>
          <p:cNvSpPr/>
          <p:nvPr userDrawn="1"/>
        </p:nvSpPr>
        <p:spPr>
          <a:xfrm>
            <a:off x="70722" y="-1"/>
            <a:ext cx="54186" cy="6858000"/>
          </a:xfrm>
          <a:prstGeom prst="rect">
            <a:avLst/>
          </a:prstGeom>
          <a:solidFill>
            <a:srgbClr val="57ADD3"/>
          </a:solidFill>
          <a:ln>
            <a:solidFill>
              <a:srgbClr val="57A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C98E-D396-46C9-A6E7-08440232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28" y="1138112"/>
            <a:ext cx="3932237" cy="9192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EB3ED-2FEC-407C-B4F2-13190D5EA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8112"/>
            <a:ext cx="6172200" cy="4722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8D2C9-28D5-4803-A589-602B19D90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842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988B2-F4DD-4370-AEF4-8B40E081E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0" y="213584"/>
            <a:ext cx="771872" cy="771872"/>
          </a:xfrm>
          <a:prstGeom prst="rect">
            <a:avLst/>
          </a:prstGeom>
        </p:spPr>
      </p:pic>
      <p:pic>
        <p:nvPicPr>
          <p:cNvPr id="15" name="Picture 3" descr="D:\계정\Documents\Downloads\UNODC-KOSTAT coe (2).png">
            <a:extLst>
              <a:ext uri="{FF2B5EF4-FFF2-40B4-BE49-F238E27FC236}">
                <a16:creationId xmlns:a16="http://schemas.microsoft.com/office/drawing/2014/main" id="{C029EE48-BEF7-4108-9E79-4B76D2B68F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8" y="213584"/>
            <a:ext cx="2697947" cy="7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4FE13E-7919-4166-8C0A-3E2DB1CE7DB8}"/>
              </a:ext>
            </a:extLst>
          </p:cNvPr>
          <p:cNvSpPr/>
          <p:nvPr userDrawn="1"/>
        </p:nvSpPr>
        <p:spPr>
          <a:xfrm>
            <a:off x="203200" y="0"/>
            <a:ext cx="635000" cy="6858000"/>
          </a:xfrm>
          <a:prstGeom prst="rect">
            <a:avLst/>
          </a:prstGeom>
          <a:solidFill>
            <a:srgbClr val="359BC9"/>
          </a:solidFill>
          <a:ln>
            <a:solidFill>
              <a:srgbClr val="35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9470B6-D44B-43CC-B411-4016182D3EA5}"/>
              </a:ext>
            </a:extLst>
          </p:cNvPr>
          <p:cNvSpPr/>
          <p:nvPr userDrawn="1"/>
        </p:nvSpPr>
        <p:spPr>
          <a:xfrm>
            <a:off x="70722" y="-1"/>
            <a:ext cx="54186" cy="6858000"/>
          </a:xfrm>
          <a:prstGeom prst="rect">
            <a:avLst/>
          </a:prstGeom>
          <a:solidFill>
            <a:srgbClr val="57ADD3"/>
          </a:solidFill>
          <a:ln>
            <a:solidFill>
              <a:srgbClr val="57A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2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4808-0878-4C6C-BEA1-49A15285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DC48A-E802-4507-B6E3-49B5205DC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8DC1-6E37-449E-89C5-83BBB5F01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661CB-A6E2-41BC-A043-CC06CB127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C7E32-78DA-42C4-BD88-FC4FEE399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A3E63-479D-4173-A924-F0B398ED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25C9-AB08-43D8-BF21-AC72AE8C993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1F4E8-C8E9-4FCC-B3C7-79B3F80A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9D046-CDD5-4652-9EDF-3D2F8B42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0BE1-AF99-4B90-8289-CC681F929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2E952-62CB-42A9-81E9-902504D9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9BAC-4F87-4A85-8F47-9DBEFD2F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2AC36-C501-44B4-BF94-2BE256B8B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6A47-7D73-4140-9709-24FE2622DCAC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6964-F0AD-4C25-9420-E7EF8633E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21426-E9BF-4967-B966-2B6D90F83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00B6-4E9C-495C-871A-C1ACCE83A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png"/><Relationship Id="rId15" Type="http://schemas.openxmlformats.org/officeDocument/2006/relationships/image" Target="../media/image4.jpg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4.jp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.jpg"/><Relationship Id="rId1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6.png"/><Relationship Id="rId10" Type="http://schemas.openxmlformats.org/officeDocument/2006/relationships/image" Target="../media/image8.png"/><Relationship Id="rId4" Type="http://schemas.openxmlformats.org/officeDocument/2006/relationships/image" Target="../media/image35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FE72-E94B-4F0D-8049-2C8800A32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198" y="3429000"/>
            <a:ext cx="9201344" cy="2155948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Alternative Data Production in the </a:t>
            </a:r>
            <a:br>
              <a:rPr lang="en-US" altLang="ko-KR" b="1" dirty="0">
                <a:solidFill>
                  <a:schemeClr val="bg1"/>
                </a:solidFill>
              </a:rPr>
            </a:br>
            <a:r>
              <a:rPr lang="en-US" altLang="ko-KR" b="1" dirty="0">
                <a:solidFill>
                  <a:schemeClr val="bg1"/>
                </a:solidFill>
              </a:rPr>
              <a:t>Digital Society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1671D-94F4-4A45-A004-15CD0829F778}"/>
              </a:ext>
            </a:extLst>
          </p:cNvPr>
          <p:cNvSpPr/>
          <p:nvPr/>
        </p:nvSpPr>
        <p:spPr>
          <a:xfrm>
            <a:off x="3048000" y="5584948"/>
            <a:ext cx="6096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Hyun Jung Park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Coordinator, UNODC-KOSTAT CoE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1E0DED2-2A62-4D49-8535-0311BDD22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0" y="1019180"/>
            <a:ext cx="4344502" cy="10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6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600271-4D02-49BD-BC00-C952AF8CC794}"/>
              </a:ext>
            </a:extLst>
          </p:cNvPr>
          <p:cNvSpPr/>
          <p:nvPr/>
        </p:nvSpPr>
        <p:spPr>
          <a:xfrm>
            <a:off x="0" y="835268"/>
            <a:ext cx="12192000" cy="6073379"/>
          </a:xfrm>
          <a:prstGeom prst="rect">
            <a:avLst/>
          </a:prstGeom>
          <a:solidFill>
            <a:srgbClr val="359BC9"/>
          </a:solidFill>
          <a:ln>
            <a:solidFill>
              <a:srgbClr val="35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D:\계정\Documents\Downloads\UNODC-KOSTAT coe (2).png">
            <a:extLst>
              <a:ext uri="{FF2B5EF4-FFF2-40B4-BE49-F238E27FC236}">
                <a16:creationId xmlns:a16="http://schemas.microsoft.com/office/drawing/2014/main" id="{5AF262CF-1518-4656-ACC7-FB1C6274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" y="31390"/>
            <a:ext cx="2983449" cy="7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1704D-BDC9-4C2F-9827-93EABAA54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713" y="57766"/>
            <a:ext cx="753107" cy="7531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5B7044F-5BD9-4C19-8E76-CECB2F47D096}"/>
              </a:ext>
            </a:extLst>
          </p:cNvPr>
          <p:cNvGrpSpPr/>
          <p:nvPr/>
        </p:nvGrpSpPr>
        <p:grpSpPr>
          <a:xfrm>
            <a:off x="10508290" y="5947422"/>
            <a:ext cx="1440767" cy="839188"/>
            <a:chOff x="137194" y="5814908"/>
            <a:chExt cx="1440767" cy="839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F43272-E423-4679-B0DE-1AFA732C73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5814908"/>
              <a:ext cx="419594" cy="4195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98D7A4-CEAA-4DF2-9A66-F6D55201C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5814908"/>
              <a:ext cx="419594" cy="4195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77BD29-18DA-4786-B7A9-9CC34FD1C6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6234502"/>
              <a:ext cx="419594" cy="41959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6B1DE9-E7A8-4775-BCEC-7F2DA0748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6232910"/>
              <a:ext cx="419594" cy="41959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45EAB7-1F85-4CA3-AB0E-E226F45CA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2" y="5934502"/>
              <a:ext cx="601579" cy="601579"/>
            </a:xfrm>
            <a:prstGeom prst="rect">
              <a:avLst/>
            </a:prstGeom>
          </p:spPr>
        </p:pic>
      </p:grpSp>
      <p:sp>
        <p:nvSpPr>
          <p:cNvPr id="16" name="Title 14">
            <a:extLst>
              <a:ext uri="{FF2B5EF4-FFF2-40B4-BE49-F238E27FC236}">
                <a16:creationId xmlns:a16="http://schemas.microsoft.com/office/drawing/2014/main" id="{4D1FC87E-72D9-4059-8F21-0017D757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36" y="1034327"/>
            <a:ext cx="7397134" cy="531812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Centre of Excellence (CoE)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7EE04D-77C9-4321-A5D6-080EA3C4C00F}"/>
              </a:ext>
            </a:extLst>
          </p:cNvPr>
          <p:cNvGrpSpPr/>
          <p:nvPr/>
        </p:nvGrpSpPr>
        <p:grpSpPr>
          <a:xfrm>
            <a:off x="787464" y="1816223"/>
            <a:ext cx="2670103" cy="3991863"/>
            <a:chOff x="734387" y="1317812"/>
            <a:chExt cx="3415118" cy="474336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BD7B8A-916F-49DA-819A-AFB516A616A2}"/>
                </a:ext>
              </a:extLst>
            </p:cNvPr>
            <p:cNvSpPr/>
            <p:nvPr/>
          </p:nvSpPr>
          <p:spPr>
            <a:xfrm>
              <a:off x="734387" y="1317812"/>
              <a:ext cx="3415118" cy="4743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6DD833-1AC4-48B3-A4C1-6A8CC90AF58E}"/>
                </a:ext>
              </a:extLst>
            </p:cNvPr>
            <p:cNvSpPr txBox="1"/>
            <p:nvPr/>
          </p:nvSpPr>
          <p:spPr>
            <a:xfrm>
              <a:off x="788848" y="1702070"/>
              <a:ext cx="3306194" cy="422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GB" sz="2000" dirty="0">
                <a:solidFill>
                  <a:srgbClr val="359BC9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359BC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Founded 2019</a:t>
              </a:r>
            </a:p>
            <a:p>
              <a:pPr algn="just"/>
              <a:endParaRPr lang="en-GB" sz="2000" dirty="0">
                <a:solidFill>
                  <a:srgbClr val="359BC9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359BC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UNODC &amp; KOSTAT</a:t>
              </a:r>
            </a:p>
            <a:p>
              <a:pPr algn="just"/>
              <a:endParaRPr lang="en-GB" sz="2000" dirty="0">
                <a:solidFill>
                  <a:srgbClr val="359BC9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359BC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Knowledge hub:</a:t>
              </a:r>
            </a:p>
            <a:p>
              <a:pPr marL="574675" lvl="1" indent="-287338" algn="just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359BC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Production</a:t>
              </a:r>
            </a:p>
            <a:p>
              <a:pPr marL="574675" lvl="1" indent="-287338" algn="just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359BC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Collection</a:t>
              </a:r>
            </a:p>
            <a:p>
              <a:pPr marL="574675" lvl="1" indent="-287338" algn="just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359BC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Analysis </a:t>
              </a:r>
            </a:p>
            <a:p>
              <a:pPr marL="574675" lvl="1" indent="-287338" algn="just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359BC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Dissemination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773E8A6-29C4-4CE5-B4C8-3B1711138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432541"/>
              </p:ext>
            </p:extLst>
          </p:nvPr>
        </p:nvGraphicFramePr>
        <p:xfrm>
          <a:off x="7342132" y="1816001"/>
          <a:ext cx="4606925" cy="39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C8B0FEEA-E1A0-47B4-9971-50BC737105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6" y="31390"/>
            <a:ext cx="3381293" cy="779074"/>
          </a:xfrm>
          <a:prstGeom prst="rect">
            <a:avLst/>
          </a:prstGeom>
        </p:spPr>
      </p:pic>
      <p:pic>
        <p:nvPicPr>
          <p:cNvPr id="3" name="Picture 2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52E03F99-BCA7-44E0-846E-6473FB05B4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48" y="1852676"/>
            <a:ext cx="3570704" cy="3940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CE40C73-690D-4EAD-8CC4-F6451E239F9A}"/>
              </a:ext>
            </a:extLst>
          </p:cNvPr>
          <p:cNvSpPr txBox="1"/>
          <p:nvPr/>
        </p:nvSpPr>
        <p:spPr>
          <a:xfrm>
            <a:off x="787462" y="1852675"/>
            <a:ext cx="258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Background</a:t>
            </a:r>
            <a:r>
              <a:rPr lang="en-GB" sz="2000" b="1" dirty="0">
                <a:solidFill>
                  <a:srgbClr val="359BC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n-GB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AC8DA-BF2A-42B2-BC5F-25B98B272A49}"/>
              </a:ext>
            </a:extLst>
          </p:cNvPr>
          <p:cNvSpPr txBox="1"/>
          <p:nvPr/>
        </p:nvSpPr>
        <p:spPr>
          <a:xfrm>
            <a:off x="4114324" y="332966"/>
            <a:ext cx="657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UNODC Strategy 2021-2025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1D791-7624-4E4D-828B-232343507717}"/>
              </a:ext>
            </a:extLst>
          </p:cNvPr>
          <p:cNvSpPr/>
          <p:nvPr/>
        </p:nvSpPr>
        <p:spPr>
          <a:xfrm>
            <a:off x="871652" y="35309"/>
            <a:ext cx="2817437" cy="101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5BEAEA76-5779-4307-9D2A-73FF48C06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1" y="241170"/>
            <a:ext cx="3088143" cy="7115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38DD610-50A3-46A3-ADBC-8A098F587299}"/>
              </a:ext>
            </a:extLst>
          </p:cNvPr>
          <p:cNvGrpSpPr/>
          <p:nvPr/>
        </p:nvGrpSpPr>
        <p:grpSpPr>
          <a:xfrm>
            <a:off x="10508290" y="5947422"/>
            <a:ext cx="1440767" cy="839188"/>
            <a:chOff x="137194" y="5814908"/>
            <a:chExt cx="1440767" cy="8391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D649E8-D484-4FD2-8A2C-1DF8625F8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5814908"/>
              <a:ext cx="419594" cy="4195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21D19D-B7CD-4D47-BFC1-C0D8D1A2B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5814908"/>
              <a:ext cx="419594" cy="4195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CE010-69E3-4CCC-BA1C-938B5C766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6234502"/>
              <a:ext cx="419594" cy="4195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C10FE3-2C6F-4790-8E1C-5B97A53E83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6232910"/>
              <a:ext cx="419594" cy="4195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4FC472-2D6E-4E2B-8EB0-BBC7A2D2A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2" y="5934502"/>
              <a:ext cx="601579" cy="601579"/>
            </a:xfrm>
            <a:prstGeom prst="rect">
              <a:avLst/>
            </a:prstGeom>
          </p:spPr>
        </p:pic>
      </p:grpSp>
      <p:sp>
        <p:nvSpPr>
          <p:cNvPr id="2" name="Rectangle 6">
            <a:extLst>
              <a:ext uri="{FF2B5EF4-FFF2-40B4-BE49-F238E27FC236}">
                <a16:creationId xmlns:a16="http://schemas.microsoft.com/office/drawing/2014/main" id="{DE5A6802-7050-479F-9440-EA2FE051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14F5B6A-6373-4149-B650-A2FB8899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9750"/>
            <a:ext cx="12192000" cy="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14926C1-EB77-41FC-B962-4E5C7264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9100"/>
            <a:ext cx="12192000" cy="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7CE1CD7-74BB-4EAF-A782-78678DAA8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4625"/>
            <a:ext cx="12192000" cy="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1632317-9D27-44F1-8A17-DE3992578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67725"/>
            <a:ext cx="12192000" cy="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2346A21-2AA6-4D40-B4E9-F6C808F3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6525"/>
            <a:ext cx="12192000" cy="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542EF6-3DBB-49D1-993F-A506397015EE}"/>
              </a:ext>
            </a:extLst>
          </p:cNvPr>
          <p:cNvGrpSpPr/>
          <p:nvPr/>
        </p:nvGrpSpPr>
        <p:grpSpPr>
          <a:xfrm>
            <a:off x="1305266" y="1728032"/>
            <a:ext cx="5618116" cy="4294179"/>
            <a:chOff x="1198345" y="1792921"/>
            <a:chExt cx="5109248" cy="3494615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685469F6-64C3-40CC-81B8-BD9AF62F8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345" y="2934073"/>
              <a:ext cx="1888523" cy="235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B7E33DE-6485-4960-9CF2-A45ABFF5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39437" y="2690175"/>
              <a:ext cx="1869127" cy="24428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6956617-47F9-4965-95C6-D4982A88E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60217" y="2272329"/>
              <a:ext cx="1937917" cy="24535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D4A612B-3916-48E9-A735-C0875262F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91" b="-1"/>
            <a:stretch/>
          </p:blipFill>
          <p:spPr>
            <a:xfrm>
              <a:off x="4133473" y="1792921"/>
              <a:ext cx="2174120" cy="2784981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1EE35DB-6970-4741-8968-44F179C00959}"/>
              </a:ext>
            </a:extLst>
          </p:cNvPr>
          <p:cNvSpPr/>
          <p:nvPr/>
        </p:nvSpPr>
        <p:spPr>
          <a:xfrm>
            <a:off x="7208728" y="1449472"/>
            <a:ext cx="4319500" cy="276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atinLnBrk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en-US" sz="17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Leave no one behind:</a:t>
            </a:r>
          </a:p>
          <a:p>
            <a:pPr marL="285750" marR="0" indent="-285750" latinLnBrk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Stronger</a:t>
            </a: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research, evidence-based policy, and data analysis</a:t>
            </a:r>
          </a:p>
          <a:p>
            <a:pPr marL="285750" marR="0" indent="-285750" latinLnBrk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Combine</a:t>
            </a:r>
            <a:r>
              <a:rPr lang="en-US" sz="1700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traditional data </a:t>
            </a:r>
            <a:r>
              <a:rPr lang="en-US" sz="17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sources</a:t>
            </a:r>
            <a:r>
              <a:rPr lang="en-US" sz="1700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with </a:t>
            </a:r>
            <a:r>
              <a:rPr lang="en-US" sz="17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innovative solutions</a:t>
            </a:r>
            <a:r>
              <a:rPr lang="en-US" sz="1700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big and smart data:</a:t>
            </a:r>
          </a:p>
          <a:p>
            <a:pPr marL="285750" marR="0" indent="-285750" latinLnBrk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i.e. Geospatial information systems on artificial intelligence-based methods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14AC83-C1C0-42F6-8D09-28866D7CBA38}"/>
              </a:ext>
            </a:extLst>
          </p:cNvPr>
          <p:cNvGrpSpPr/>
          <p:nvPr/>
        </p:nvGrpSpPr>
        <p:grpSpPr>
          <a:xfrm>
            <a:off x="7482967" y="4531256"/>
            <a:ext cx="3771026" cy="839129"/>
            <a:chOff x="7587744" y="4473758"/>
            <a:chExt cx="3523677" cy="7366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B0D54D-3444-4AAD-876E-646B45CD3771}"/>
                </a:ext>
              </a:extLst>
            </p:cNvPr>
            <p:cNvSpPr/>
            <p:nvPr/>
          </p:nvSpPr>
          <p:spPr>
            <a:xfrm>
              <a:off x="7587744" y="4473758"/>
              <a:ext cx="3523674" cy="736619"/>
            </a:xfrm>
            <a:prstGeom prst="rect">
              <a:avLst/>
            </a:prstGeom>
            <a:solidFill>
              <a:srgbClr val="DAE3F3">
                <a:alpha val="5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67C5D9-A4BA-45CF-AC82-82D41CE3D482}"/>
                </a:ext>
              </a:extLst>
            </p:cNvPr>
            <p:cNvSpPr txBox="1"/>
            <p:nvPr/>
          </p:nvSpPr>
          <p:spPr>
            <a:xfrm>
              <a:off x="7587746" y="4562648"/>
              <a:ext cx="3523675" cy="567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kern="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굴림체" panose="020B0609000101010101" pitchFamily="49" charset="-127"/>
                </a:rPr>
                <a:t>“What matters on drugs and crime, when it matters” - UNODC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61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E10AE3E-9A3E-4625-B2AD-A75D35611154}"/>
              </a:ext>
            </a:extLst>
          </p:cNvPr>
          <p:cNvSpPr/>
          <p:nvPr/>
        </p:nvSpPr>
        <p:spPr>
          <a:xfrm>
            <a:off x="10204174" y="5532739"/>
            <a:ext cx="1987826" cy="132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2029BB-3F6F-42F2-97A9-B25C84AA5ABD}"/>
              </a:ext>
            </a:extLst>
          </p:cNvPr>
          <p:cNvSpPr/>
          <p:nvPr/>
        </p:nvSpPr>
        <p:spPr>
          <a:xfrm>
            <a:off x="1328182" y="1351080"/>
            <a:ext cx="320008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defRPr/>
            </a:pPr>
            <a:r>
              <a:rPr lang="en-US" altLang="en-US" sz="1700" dirty="0">
                <a:latin typeface="Roboto" panose="02000000000000000000" pitchFamily="2" charset="0"/>
                <a:ea typeface="Roboto" panose="02000000000000000000" pitchFamily="2" charset="0"/>
              </a:rPr>
              <a:t>Data Collection Limitations: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0B7048-6E77-4619-A381-2EB987C09899}"/>
              </a:ext>
            </a:extLst>
          </p:cNvPr>
          <p:cNvSpPr txBox="1"/>
          <p:nvPr/>
        </p:nvSpPr>
        <p:spPr>
          <a:xfrm>
            <a:off x="4069672" y="332966"/>
            <a:ext cx="641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Crime Statistics with COVID-19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F161C-D00B-41F7-A7A9-FA20ED7D2ACB}"/>
              </a:ext>
            </a:extLst>
          </p:cNvPr>
          <p:cNvGrpSpPr/>
          <p:nvPr/>
        </p:nvGrpSpPr>
        <p:grpSpPr>
          <a:xfrm>
            <a:off x="2410916" y="2174419"/>
            <a:ext cx="2438400" cy="2843030"/>
            <a:chOff x="1604439" y="2576247"/>
            <a:chExt cx="2438400" cy="28430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A49F0A-74BA-4037-AC5F-FB7CEF0E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4439" y="2576247"/>
              <a:ext cx="2438400" cy="2438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A44D66-7116-4C94-A4CD-EC0032302B3C}"/>
                </a:ext>
              </a:extLst>
            </p:cNvPr>
            <p:cNvSpPr/>
            <p:nvPr/>
          </p:nvSpPr>
          <p:spPr>
            <a:xfrm>
              <a:off x="1925485" y="5111500"/>
              <a:ext cx="17963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eaLnBrk="0" hangingPunct="0">
                <a:defRPr/>
              </a:pPr>
              <a:r>
                <a:rPr lang="en-US" altLang="en-US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Social Distancing</a:t>
              </a:r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D195450-94DD-4234-9EBB-D4A64378A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18" y="1524268"/>
            <a:ext cx="1300303" cy="1300303"/>
          </a:xfrm>
          <a:prstGeom prst="rect">
            <a:avLst/>
          </a:prstGeom>
        </p:spPr>
      </p:pic>
      <p:pic>
        <p:nvPicPr>
          <p:cNvPr id="2058" name="Picture 10" descr="Survey">
            <a:extLst>
              <a:ext uri="{FF2B5EF4-FFF2-40B4-BE49-F238E27FC236}">
                <a16:creationId xmlns:a16="http://schemas.microsoft.com/office/drawing/2014/main" id="{F1FBD7D3-D498-47CD-B425-BF0FF504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726" y="3858397"/>
            <a:ext cx="1391677" cy="13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9A59B03-84B3-4CA4-97E7-DF452461A262}"/>
              </a:ext>
            </a:extLst>
          </p:cNvPr>
          <p:cNvSpPr/>
          <p:nvPr/>
        </p:nvSpPr>
        <p:spPr>
          <a:xfrm>
            <a:off x="9048004" y="2855404"/>
            <a:ext cx="1300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hangingPunct="0">
              <a:defRPr/>
            </a:pPr>
            <a:r>
              <a:rPr lang="en-US" alt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Face-to-Face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96DE5-33B8-4138-B1B0-E49751A31617}"/>
              </a:ext>
            </a:extLst>
          </p:cNvPr>
          <p:cNvSpPr/>
          <p:nvPr/>
        </p:nvSpPr>
        <p:spPr>
          <a:xfrm>
            <a:off x="8820549" y="5143853"/>
            <a:ext cx="1796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hangingPunct="0">
              <a:defRPr/>
            </a:pPr>
            <a:r>
              <a:rPr lang="en-US" alt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Non-Face-to-Face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6663BD-E30E-4746-9EA7-1C49771E721F}"/>
              </a:ext>
            </a:extLst>
          </p:cNvPr>
          <p:cNvGrpSpPr/>
          <p:nvPr/>
        </p:nvGrpSpPr>
        <p:grpSpPr>
          <a:xfrm>
            <a:off x="5952377" y="2549300"/>
            <a:ext cx="1880644" cy="2160372"/>
            <a:chOff x="5783089" y="3290250"/>
            <a:chExt cx="1880644" cy="1475374"/>
          </a:xfrm>
        </p:grpSpPr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A1A509C6-0753-4EC8-A560-D703028A93A1}"/>
                </a:ext>
              </a:extLst>
            </p:cNvPr>
            <p:cNvCxnSpPr>
              <a:cxnSpLocks/>
            </p:cNvCxnSpPr>
            <p:nvPr/>
          </p:nvCxnSpPr>
          <p:spPr>
            <a:xfrm>
              <a:off x="5783089" y="4027248"/>
              <a:ext cx="1880644" cy="738376"/>
            </a:xfrm>
            <a:prstGeom prst="bentConnector3">
              <a:avLst/>
            </a:prstGeom>
            <a:ln w="28575">
              <a:solidFill>
                <a:srgbClr val="359BC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A4750EC1-308B-4308-8E22-8C3B0295F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3089" y="3290250"/>
              <a:ext cx="1880644" cy="738376"/>
            </a:xfrm>
            <a:prstGeom prst="bentConnector3">
              <a:avLst/>
            </a:prstGeom>
            <a:ln w="28575">
              <a:solidFill>
                <a:srgbClr val="359BC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0" name="Picture 22" descr="Virus free icon">
            <a:extLst>
              <a:ext uri="{FF2B5EF4-FFF2-40B4-BE49-F238E27FC236}">
                <a16:creationId xmlns:a16="http://schemas.microsoft.com/office/drawing/2014/main" id="{794C4FC7-E595-428F-A556-BB51F59A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81" y="2173247"/>
            <a:ext cx="726835" cy="72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74A2065-09A4-43F0-A47B-A2F70E905E91}"/>
              </a:ext>
            </a:extLst>
          </p:cNvPr>
          <p:cNvGrpSpPr/>
          <p:nvPr/>
        </p:nvGrpSpPr>
        <p:grpSpPr>
          <a:xfrm>
            <a:off x="4991375" y="5357699"/>
            <a:ext cx="3802645" cy="1270839"/>
            <a:chOff x="5029068" y="5528314"/>
            <a:chExt cx="3802645" cy="12708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B87C9E7-A163-451C-8B3A-2187F3CC8C08}"/>
                </a:ext>
              </a:extLst>
            </p:cNvPr>
            <p:cNvSpPr/>
            <p:nvPr/>
          </p:nvSpPr>
          <p:spPr>
            <a:xfrm>
              <a:off x="5157626" y="5703886"/>
              <a:ext cx="3674087" cy="1095267"/>
            </a:xfrm>
            <a:prstGeom prst="rect">
              <a:avLst/>
            </a:prstGeom>
            <a:solidFill>
              <a:srgbClr val="E9EFF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100" dirty="0">
                <a:solidFill>
                  <a:schemeClr val="accent1">
                    <a:lumMod val="50000"/>
                  </a:schemeClr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pic>
          <p:nvPicPr>
            <p:cNvPr id="2074" name="Picture 26" descr="Lens free icon">
              <a:extLst>
                <a:ext uri="{FF2B5EF4-FFF2-40B4-BE49-F238E27FC236}">
                  <a16:creationId xmlns:a16="http://schemas.microsoft.com/office/drawing/2014/main" id="{8CF37C22-099E-495E-B2B5-5847F0B00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37717">
              <a:off x="5029068" y="5528314"/>
              <a:ext cx="554804" cy="554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179E5D9-5A3A-47E5-AFD8-B533BBFE703B}"/>
                </a:ext>
              </a:extLst>
            </p:cNvPr>
            <p:cNvSpPr txBox="1"/>
            <p:nvPr/>
          </p:nvSpPr>
          <p:spPr>
            <a:xfrm>
              <a:off x="5270643" y="5825905"/>
              <a:ext cx="34643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E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xamine how we can measure </a:t>
              </a:r>
              <a:r>
                <a:rPr lang="en-US" sz="1600" b="1" kern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pandemic-triggered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600" b="1" kern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crimes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by 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utilizing</a:t>
              </a:r>
              <a:r>
                <a:rPr lang="en-US" sz="1600" b="1" kern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technological innovations.</a:t>
              </a:r>
              <a:endParaRPr lang="en-US" sz="1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76" name="Picture 28" descr="Add free icon">
            <a:extLst>
              <a:ext uri="{FF2B5EF4-FFF2-40B4-BE49-F238E27FC236}">
                <a16:creationId xmlns:a16="http://schemas.microsoft.com/office/drawing/2014/main" id="{48748ECA-8C62-4E34-806B-55C7E221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78" y="3394862"/>
            <a:ext cx="307778" cy="3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14B3FAA-91F2-43A7-A20A-BD1BFEB68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1" y="241170"/>
            <a:ext cx="3088143" cy="71153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14AA4F3-265A-4723-B926-4F1F497CADE3}"/>
              </a:ext>
            </a:extLst>
          </p:cNvPr>
          <p:cNvGrpSpPr/>
          <p:nvPr/>
        </p:nvGrpSpPr>
        <p:grpSpPr>
          <a:xfrm>
            <a:off x="10508290" y="5947422"/>
            <a:ext cx="1440767" cy="839188"/>
            <a:chOff x="137194" y="5814908"/>
            <a:chExt cx="1440767" cy="83918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FCCF160-9F0E-4271-9863-00C980F52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5814908"/>
              <a:ext cx="419594" cy="41959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C50424F-146C-4E02-91DC-312D80665A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5814908"/>
              <a:ext cx="419594" cy="41959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94A522-2A78-4D1E-A60B-17A3A0C1C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6234502"/>
              <a:ext cx="419594" cy="4195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FA378FC-CC3A-45F1-A40A-FFDB4E307E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6232910"/>
              <a:ext cx="419594" cy="41959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B00C838-5259-4BFE-9F6E-40A9C5D36F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2" y="5934502"/>
              <a:ext cx="601579" cy="60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68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B0B7048-6E77-4619-A381-2EB987C09899}"/>
              </a:ext>
            </a:extLst>
          </p:cNvPr>
          <p:cNvSpPr txBox="1"/>
          <p:nvPr/>
        </p:nvSpPr>
        <p:spPr>
          <a:xfrm>
            <a:off x="4385505" y="335325"/>
            <a:ext cx="648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Statistics Korea (KOSTAT): new transition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E1404F-FC93-421F-8FA4-FAB3216D1FF0}"/>
              </a:ext>
            </a:extLst>
          </p:cNvPr>
          <p:cNvSpPr/>
          <p:nvPr/>
        </p:nvSpPr>
        <p:spPr>
          <a:xfrm>
            <a:off x="2923952" y="1435242"/>
            <a:ext cx="82605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 cloud-based real-time data collection system </a:t>
            </a:r>
          </a:p>
          <a:p>
            <a:pPr defTabSz="685800" eaLnBrk="0" hangingPunct="0"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 - safely connects and analyzes scattered public data or big data  </a:t>
            </a:r>
          </a:p>
          <a:p>
            <a:pPr defTabSz="685800" eaLnBrk="0" hangingPunct="0"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   with the latest encryption techniques, homomorphic encryption</a:t>
            </a:r>
          </a:p>
          <a:p>
            <a:pPr defTabSz="685800" eaLnBrk="0" hangingPunct="0">
              <a:defRPr/>
            </a:pPr>
            <a:endParaRPr lang="en-GB" altLang="en-US" sz="20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685800" eaLnBrk="0" hangingPunct="0">
              <a:defRPr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 new concept of national statistics system </a:t>
            </a:r>
            <a:endParaRPr lang="en-US" altLang="ko-K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800" eaLnBrk="0" hangingPunct="0">
              <a:defRPr/>
            </a:pPr>
            <a:r>
              <a:rPr lang="en-US" altLang="ko-KR" sz="2000" dirty="0">
                <a:latin typeface="Roboto" panose="02000000000000000000" pitchFamily="2" charset="0"/>
                <a:ea typeface="Roboto" panose="02000000000000000000" pitchFamily="2" charset="0"/>
              </a:rPr>
              <a:t>  - </a:t>
            </a: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stores each data safely like ‘ice cubes’  </a:t>
            </a:r>
          </a:p>
          <a:p>
            <a:pPr defTabSz="685800" eaLnBrk="0" hangingPunct="0">
              <a:defRPr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- securely links and analyzes them with the latest technique  </a:t>
            </a:r>
            <a:endParaRPr lang="en-US" alt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800" eaLnBrk="0" hangingPunct="0">
              <a:defRPr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only when necessary</a:t>
            </a:r>
          </a:p>
          <a:p>
            <a:pPr defTabSz="685800" eaLnBrk="0" hangingPunct="0">
              <a:defRPr/>
            </a:pPr>
            <a:endParaRPr lang="en-GB" altLang="en-US" sz="20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685800" eaLnBrk="0" hangingPunct="0">
              <a:defRPr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 system using the hub-and-spoke model</a:t>
            </a:r>
          </a:p>
          <a:p>
            <a:pPr defTabSz="685800" eaLnBrk="0" hangingPunct="0">
              <a:defRPr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- the National Statistical Register such as Population and Household </a:t>
            </a:r>
          </a:p>
          <a:p>
            <a:pPr defTabSz="685800" eaLnBrk="0" hangingPunct="0">
              <a:defRPr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Statistical Register and Business Register as hubs.</a:t>
            </a:r>
          </a:p>
        </p:txBody>
      </p:sp>
      <p:pic>
        <p:nvPicPr>
          <p:cNvPr id="4098" name="Picture 2" descr="Cloud network">
            <a:extLst>
              <a:ext uri="{FF2B5EF4-FFF2-40B4-BE49-F238E27FC236}">
                <a16:creationId xmlns:a16="http://schemas.microsoft.com/office/drawing/2014/main" id="{6CFB9F1F-8E95-4789-A2D9-5DD74A42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05" y="1468535"/>
            <a:ext cx="882630" cy="8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ata encryption free icon">
            <a:extLst>
              <a:ext uri="{FF2B5EF4-FFF2-40B4-BE49-F238E27FC236}">
                <a16:creationId xmlns:a16="http://schemas.microsoft.com/office/drawing/2014/main" id="{9D4684DA-C024-495C-B860-D6E08B52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00" y="2810279"/>
            <a:ext cx="882630" cy="8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BFD369-3FB8-4EE0-BBA9-9E192DBEA339}"/>
              </a:ext>
            </a:extLst>
          </p:cNvPr>
          <p:cNvGrpSpPr/>
          <p:nvPr/>
        </p:nvGrpSpPr>
        <p:grpSpPr>
          <a:xfrm>
            <a:off x="4279181" y="5739017"/>
            <a:ext cx="5148648" cy="881510"/>
            <a:chOff x="3843178" y="5398380"/>
            <a:chExt cx="5148648" cy="90812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B2DA4E-8855-4475-8E62-7554770D4717}"/>
                </a:ext>
              </a:extLst>
            </p:cNvPr>
            <p:cNvSpPr/>
            <p:nvPr/>
          </p:nvSpPr>
          <p:spPr>
            <a:xfrm>
              <a:off x="3843178" y="5398380"/>
              <a:ext cx="5148648" cy="908122"/>
            </a:xfrm>
            <a:prstGeom prst="rect">
              <a:avLst/>
            </a:prstGeom>
            <a:solidFill>
              <a:srgbClr val="DAE3F3">
                <a:alpha val="5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FF710A-D378-4922-9A65-AB63A2D5597C}"/>
                </a:ext>
              </a:extLst>
            </p:cNvPr>
            <p:cNvSpPr txBox="1"/>
            <p:nvPr/>
          </p:nvSpPr>
          <p:spPr>
            <a:xfrm>
              <a:off x="3843178" y="5398380"/>
              <a:ext cx="5148648" cy="830997"/>
            </a:xfrm>
            <a:prstGeom prst="rect">
              <a:avLst/>
            </a:prstGeom>
            <a:solidFill>
              <a:srgbClr val="E9EFF8"/>
            </a:solidFill>
          </p:spPr>
          <p:txBody>
            <a:bodyPr wrap="square">
              <a:spAutoFit/>
            </a:bodyPr>
            <a:lstStyle/>
            <a:p>
              <a:pPr algn="ctr" defTabSz="685800" eaLnBrk="0" hangingPunct="0">
                <a:defRPr/>
              </a:pP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anose="020F0502020204030204" pitchFamily="34" charset="0"/>
                </a:rPr>
                <a:t>i.e. </a:t>
              </a:r>
              <a:r>
                <a: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anose="020F0502020204030204" pitchFamily="34" charset="0"/>
                </a:rPr>
                <a:t>when producing pension statistics, safely using occupational, old-age, and housing pensions as </a:t>
              </a: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anose="020F0502020204030204" pitchFamily="34" charset="0"/>
                </a:rPr>
                <a:t>spokes</a:t>
              </a:r>
              <a:r>
                <a: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anose="020F0502020204030204" pitchFamily="34" charset="0"/>
                </a:rPr>
                <a:t> to </a:t>
              </a: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anose="020F0502020204030204" pitchFamily="34" charset="0"/>
                </a:rPr>
                <a:t>maximize</a:t>
              </a:r>
              <a:r>
                <a: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anose="020F0502020204030204" pitchFamily="34" charset="0"/>
                </a:rPr>
                <a:t> the value of </a:t>
              </a: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anose="020F0502020204030204" pitchFamily="34" charset="0"/>
                </a:rPr>
                <a:t>data utilization</a:t>
              </a:r>
              <a:r>
                <a: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9AA8355B-2F06-4AE5-99DE-669604D339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00" y="4194398"/>
            <a:ext cx="882630" cy="88263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6CE8E7D-CE31-4547-BF5C-A6216A223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1" y="241170"/>
            <a:ext cx="3088143" cy="71153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A15F199-9129-4838-8FD4-1AAD59D4489D}"/>
              </a:ext>
            </a:extLst>
          </p:cNvPr>
          <p:cNvGrpSpPr/>
          <p:nvPr/>
        </p:nvGrpSpPr>
        <p:grpSpPr>
          <a:xfrm>
            <a:off x="10508290" y="5947422"/>
            <a:ext cx="1440767" cy="839188"/>
            <a:chOff x="137194" y="5814908"/>
            <a:chExt cx="1440767" cy="8391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C1187C-524B-4F76-A43E-5B2861E9B6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5814908"/>
              <a:ext cx="419594" cy="41959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35488F-3EBB-46A9-9B2B-09FF4B2D82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5814908"/>
              <a:ext cx="419594" cy="41959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093A28-239C-4F71-8C7B-3E73E1304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6234502"/>
              <a:ext cx="419594" cy="41959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9C8A72-C3A6-444F-8F5D-F6287FAB5E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6232910"/>
              <a:ext cx="419594" cy="4195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E9A6E71-7F16-44FF-AEFC-CB9EA8D4E1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2" y="5934502"/>
              <a:ext cx="601579" cy="60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35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E10AE3E-9A3E-4625-B2AD-A75D35611154}"/>
              </a:ext>
            </a:extLst>
          </p:cNvPr>
          <p:cNvSpPr/>
          <p:nvPr/>
        </p:nvSpPr>
        <p:spPr>
          <a:xfrm>
            <a:off x="10204174" y="5532739"/>
            <a:ext cx="1987826" cy="132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0B7048-6E77-4619-A381-2EB987C09899}"/>
              </a:ext>
            </a:extLst>
          </p:cNvPr>
          <p:cNvSpPr txBox="1"/>
          <p:nvPr/>
        </p:nvSpPr>
        <p:spPr>
          <a:xfrm>
            <a:off x="4015023" y="446437"/>
            <a:ext cx="649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Possible Alternative for Crime Statistics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0035DB-EA36-4DF9-9ED4-52AD8D66F92C}"/>
              </a:ext>
            </a:extLst>
          </p:cNvPr>
          <p:cNvGrpSpPr/>
          <p:nvPr/>
        </p:nvGrpSpPr>
        <p:grpSpPr>
          <a:xfrm>
            <a:off x="5141627" y="2944600"/>
            <a:ext cx="2259870" cy="2164457"/>
            <a:chOff x="8132910" y="3020908"/>
            <a:chExt cx="2259870" cy="216445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4CB8902-09DA-4B02-909B-C26CE63053C6}"/>
                </a:ext>
              </a:extLst>
            </p:cNvPr>
            <p:cNvCxnSpPr>
              <a:cxnSpLocks/>
            </p:cNvCxnSpPr>
            <p:nvPr/>
          </p:nvCxnSpPr>
          <p:spPr>
            <a:xfrm>
              <a:off x="8797986" y="4741265"/>
              <a:ext cx="798077" cy="0"/>
            </a:xfrm>
            <a:prstGeom prst="line">
              <a:avLst/>
            </a:prstGeom>
            <a:ln w="38100">
              <a:solidFill>
                <a:srgbClr val="359B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B73ED8-6898-4657-B74F-D63390715C8F}"/>
                </a:ext>
              </a:extLst>
            </p:cNvPr>
            <p:cNvCxnSpPr>
              <a:cxnSpLocks/>
              <a:stCxn id="1026" idx="2"/>
            </p:cNvCxnSpPr>
            <p:nvPr/>
          </p:nvCxnSpPr>
          <p:spPr>
            <a:xfrm>
              <a:off x="8559058" y="3935603"/>
              <a:ext cx="0" cy="452094"/>
            </a:xfrm>
            <a:prstGeom prst="line">
              <a:avLst/>
            </a:prstGeom>
            <a:ln w="38100">
              <a:solidFill>
                <a:srgbClr val="359B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D5E932-ECFC-4C26-8FFD-020A340CB55D}"/>
                </a:ext>
              </a:extLst>
            </p:cNvPr>
            <p:cNvCxnSpPr>
              <a:cxnSpLocks/>
            </p:cNvCxnSpPr>
            <p:nvPr/>
          </p:nvCxnSpPr>
          <p:spPr>
            <a:xfrm>
              <a:off x="8768874" y="3571727"/>
              <a:ext cx="586658" cy="0"/>
            </a:xfrm>
            <a:prstGeom prst="line">
              <a:avLst/>
            </a:prstGeom>
            <a:ln w="38100">
              <a:solidFill>
                <a:srgbClr val="359B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5F0B2A6-2FC3-40A4-B830-C3AD7EC89553}"/>
                </a:ext>
              </a:extLst>
            </p:cNvPr>
            <p:cNvCxnSpPr>
              <a:cxnSpLocks/>
            </p:cNvCxnSpPr>
            <p:nvPr/>
          </p:nvCxnSpPr>
          <p:spPr>
            <a:xfrm>
              <a:off x="9771405" y="3956151"/>
              <a:ext cx="0" cy="547590"/>
            </a:xfrm>
            <a:prstGeom prst="line">
              <a:avLst/>
            </a:prstGeom>
            <a:ln w="38100">
              <a:solidFill>
                <a:srgbClr val="359B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Analytics free icon">
              <a:extLst>
                <a:ext uri="{FF2B5EF4-FFF2-40B4-BE49-F238E27FC236}">
                  <a16:creationId xmlns:a16="http://schemas.microsoft.com/office/drawing/2014/main" id="{5B43FCD5-F825-457E-9FCE-D63A2F81F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2910" y="3083308"/>
              <a:ext cx="852295" cy="852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B02522-A963-4A0E-A93D-0A7A33D2F9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15550" y="4175286"/>
              <a:ext cx="1077230" cy="1010079"/>
              <a:chOff x="5527390" y="3733954"/>
              <a:chExt cx="1545877" cy="144951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5D147EB-A806-4EB7-98C3-95FBB564C8E6}"/>
                  </a:ext>
                </a:extLst>
              </p:cNvPr>
              <p:cNvGrpSpPr/>
              <p:nvPr/>
            </p:nvGrpSpPr>
            <p:grpSpPr>
              <a:xfrm>
                <a:off x="5623755" y="3733954"/>
                <a:ext cx="1449512" cy="1449512"/>
                <a:chOff x="6075451" y="4036783"/>
                <a:chExt cx="1449512" cy="1449512"/>
              </a:xfrm>
            </p:grpSpPr>
            <p:pic>
              <p:nvPicPr>
                <p:cNvPr id="1036" name="Picture 12" descr="Investigation">
                  <a:extLst>
                    <a:ext uri="{FF2B5EF4-FFF2-40B4-BE49-F238E27FC236}">
                      <a16:creationId xmlns:a16="http://schemas.microsoft.com/office/drawing/2014/main" id="{8A962CE0-1700-4D21-A50B-1FBBE524FD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49935">
                  <a:off x="6075451" y="4036783"/>
                  <a:ext cx="1449512" cy="1449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Law free icon">
                  <a:extLst>
                    <a:ext uri="{FF2B5EF4-FFF2-40B4-BE49-F238E27FC236}">
                      <a16:creationId xmlns:a16="http://schemas.microsoft.com/office/drawing/2014/main" id="{4AC47198-9388-48EA-8AB6-6A37F366C5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61851" y="4272233"/>
                  <a:ext cx="520128" cy="5201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5DC90-2EEA-4A6F-94AA-4CCD32839D45}"/>
                  </a:ext>
                </a:extLst>
              </p:cNvPr>
              <p:cNvSpPr txBox="1"/>
              <p:nvPr/>
            </p:nvSpPr>
            <p:spPr>
              <a:xfrm rot="20796261">
                <a:off x="5527390" y="3922547"/>
                <a:ext cx="1010077" cy="26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accent1">
                        <a:lumMod val="50000"/>
                      </a:schemeClr>
                    </a:solidFill>
                  </a:rPr>
                  <a:t>Crime Report</a:t>
                </a:r>
              </a:p>
            </p:txBody>
          </p:sp>
        </p:grp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4E03D198-AB05-41F6-AB8C-FBDAF8976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720" y="3020908"/>
              <a:ext cx="970372" cy="970372"/>
            </a:xfrm>
            <a:prstGeom prst="rect">
              <a:avLst/>
            </a:prstGeom>
          </p:spPr>
        </p:pic>
        <p:pic>
          <p:nvPicPr>
            <p:cNvPr id="1040" name="Picture 16" descr="Database free icon">
              <a:extLst>
                <a:ext uri="{FF2B5EF4-FFF2-40B4-BE49-F238E27FC236}">
                  <a16:creationId xmlns:a16="http://schemas.microsoft.com/office/drawing/2014/main" id="{0A39C0B0-D88E-40A9-83A4-C05BD8FD4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443" y="4222506"/>
              <a:ext cx="924847" cy="924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134C636-75FD-4556-997B-0DD8D0E0055D}"/>
              </a:ext>
            </a:extLst>
          </p:cNvPr>
          <p:cNvSpPr txBox="1"/>
          <p:nvPr/>
        </p:nvSpPr>
        <p:spPr>
          <a:xfrm>
            <a:off x="4888119" y="2022859"/>
            <a:ext cx="2811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srgbClr val="2021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Apply K-Statistics system </a:t>
            </a:r>
            <a:r>
              <a:rPr lang="en-US" sz="1800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</a:t>
            </a:r>
            <a:r>
              <a:rPr lang="en-US" sz="1800" b="1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crime statistics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89F1BF-014D-4A5D-9422-4DEFBF35C227}"/>
              </a:ext>
            </a:extLst>
          </p:cNvPr>
          <p:cNvGrpSpPr>
            <a:grpSpLocks noChangeAspect="1"/>
          </p:cNvGrpSpPr>
          <p:nvPr/>
        </p:nvGrpSpPr>
        <p:grpSpPr>
          <a:xfrm>
            <a:off x="1708747" y="3007000"/>
            <a:ext cx="2000633" cy="2064045"/>
            <a:chOff x="2970360" y="4186881"/>
            <a:chExt cx="1596845" cy="1647459"/>
          </a:xfrm>
        </p:grpSpPr>
        <p:pic>
          <p:nvPicPr>
            <p:cNvPr id="1044" name="Picture 20" descr="Qualitative research">
              <a:extLst>
                <a:ext uri="{FF2B5EF4-FFF2-40B4-BE49-F238E27FC236}">
                  <a16:creationId xmlns:a16="http://schemas.microsoft.com/office/drawing/2014/main" id="{4AC2AB92-73D2-460D-A1F4-EAF3490AB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360" y="4237495"/>
              <a:ext cx="1596845" cy="159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Immunity">
              <a:extLst>
                <a:ext uri="{FF2B5EF4-FFF2-40B4-BE49-F238E27FC236}">
                  <a16:creationId xmlns:a16="http://schemas.microsoft.com/office/drawing/2014/main" id="{337E47CE-A460-4B3B-A77D-40BDA69AF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470" y="4186881"/>
              <a:ext cx="701352" cy="701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Mask">
              <a:extLst>
                <a:ext uri="{FF2B5EF4-FFF2-40B4-BE49-F238E27FC236}">
                  <a16:creationId xmlns:a16="http://schemas.microsoft.com/office/drawing/2014/main" id="{9FD20EE1-DC5A-425C-84F2-FEE0B030D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677" y="4391794"/>
              <a:ext cx="535839" cy="53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Pandemic free icon">
              <a:extLst>
                <a:ext uri="{FF2B5EF4-FFF2-40B4-BE49-F238E27FC236}">
                  <a16:creationId xmlns:a16="http://schemas.microsoft.com/office/drawing/2014/main" id="{404F1460-F17F-4B55-9060-E511AEFCE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7" y="4928573"/>
              <a:ext cx="385986" cy="385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FBEE2B3-B51C-4882-8BAA-2BBE718DA196}"/>
              </a:ext>
            </a:extLst>
          </p:cNvPr>
          <p:cNvSpPr txBox="1"/>
          <p:nvPr/>
        </p:nvSpPr>
        <p:spPr>
          <a:xfrm>
            <a:off x="1367942" y="2032619"/>
            <a:ext cx="2811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Pandemic: </a:t>
            </a:r>
            <a:r>
              <a:rPr lang="en-US" b="1" kern="0" dirty="0">
                <a:solidFill>
                  <a:srgbClr val="2021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en-US" sz="1800" b="1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hallenge</a:t>
            </a:r>
            <a:r>
              <a:rPr lang="en-US" sz="1800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for </a:t>
            </a:r>
          </a:p>
          <a:p>
            <a:pPr algn="ctr"/>
            <a:r>
              <a:rPr lang="en-US" sz="1800" b="1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data collection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244BFF-9F36-4004-BE33-A90AA44AC4CE}"/>
              </a:ext>
            </a:extLst>
          </p:cNvPr>
          <p:cNvSpPr txBox="1"/>
          <p:nvPr/>
        </p:nvSpPr>
        <p:spPr>
          <a:xfrm>
            <a:off x="8408296" y="2028863"/>
            <a:ext cx="322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Utilize</a:t>
            </a:r>
            <a:r>
              <a:rPr lang="en-US" sz="1800" b="1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digital </a:t>
            </a:r>
            <a:r>
              <a:rPr lang="en-US" sz="1800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data collection to capture ‘</a:t>
            </a:r>
            <a:r>
              <a:rPr lang="en-US" sz="1800" b="1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dark figure</a:t>
            </a:r>
            <a:r>
              <a:rPr lang="en-US" sz="1800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’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D0D85A-A858-4D55-8D4D-C26F857C54EE}"/>
              </a:ext>
            </a:extLst>
          </p:cNvPr>
          <p:cNvGrpSpPr/>
          <p:nvPr/>
        </p:nvGrpSpPr>
        <p:grpSpPr>
          <a:xfrm>
            <a:off x="8763354" y="2898688"/>
            <a:ext cx="3165671" cy="2126445"/>
            <a:chOff x="8876368" y="2898688"/>
            <a:chExt cx="3165671" cy="212644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8AA85A-0EB1-4B33-969A-74E9853DBE83}"/>
                </a:ext>
              </a:extLst>
            </p:cNvPr>
            <p:cNvSpPr/>
            <p:nvPr/>
          </p:nvSpPr>
          <p:spPr>
            <a:xfrm>
              <a:off x="8876368" y="2898688"/>
              <a:ext cx="1263649" cy="466344"/>
            </a:xfrm>
            <a:prstGeom prst="rect">
              <a:avLst/>
            </a:prstGeom>
            <a:solidFill>
              <a:srgbClr val="DAE3F3">
                <a:alpha val="5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Administrative Data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FB7BCB-D6AB-4E2C-8E09-3C34533766E7}"/>
                </a:ext>
              </a:extLst>
            </p:cNvPr>
            <p:cNvSpPr/>
            <p:nvPr/>
          </p:nvSpPr>
          <p:spPr>
            <a:xfrm>
              <a:off x="8900588" y="3728396"/>
              <a:ext cx="1260059" cy="466344"/>
            </a:xfrm>
            <a:prstGeom prst="rect">
              <a:avLst/>
            </a:prstGeom>
            <a:solidFill>
              <a:srgbClr val="DAE3F3">
                <a:alpha val="5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Crime-related </a:t>
              </a:r>
            </a:p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Public 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18A7E5-DA57-45B0-88E5-9ECFD552D8CE}"/>
                </a:ext>
              </a:extLst>
            </p:cNvPr>
            <p:cNvSpPr/>
            <p:nvPr/>
          </p:nvSpPr>
          <p:spPr>
            <a:xfrm>
              <a:off x="8876368" y="4558104"/>
              <a:ext cx="1260059" cy="467029"/>
            </a:xfrm>
            <a:prstGeom prst="rect">
              <a:avLst/>
            </a:prstGeom>
            <a:solidFill>
              <a:srgbClr val="DAE3F3">
                <a:alpha val="5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Big data</a:t>
              </a:r>
            </a:p>
          </p:txBody>
        </p:sp>
        <p:pic>
          <p:nvPicPr>
            <p:cNvPr id="2052" name="Picture 4" descr="Iceberg free icon">
              <a:extLst>
                <a:ext uri="{FF2B5EF4-FFF2-40B4-BE49-F238E27FC236}">
                  <a16:creationId xmlns:a16="http://schemas.microsoft.com/office/drawing/2014/main" id="{CDA7D0AF-4DB9-4B81-BB97-2A00D59A6D8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4682" y="2959124"/>
              <a:ext cx="1667357" cy="2066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0F06EB6-C702-4481-9DB6-1AF5F6BB9FE9}"/>
                </a:ext>
              </a:extLst>
            </p:cNvPr>
            <p:cNvCxnSpPr>
              <a:cxnSpLocks/>
            </p:cNvCxnSpPr>
            <p:nvPr/>
          </p:nvCxnSpPr>
          <p:spPr>
            <a:xfrm>
              <a:off x="10407722" y="3981083"/>
              <a:ext cx="259944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lus Sign 10">
              <a:extLst>
                <a:ext uri="{FF2B5EF4-FFF2-40B4-BE49-F238E27FC236}">
                  <a16:creationId xmlns:a16="http://schemas.microsoft.com/office/drawing/2014/main" id="{BC86E7E7-80BE-4E6E-A10A-ED48DCCBE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2953" y="3423424"/>
              <a:ext cx="246888" cy="246580"/>
            </a:xfrm>
            <a:prstGeom prst="mathPlus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41CAA0CD-97F1-469B-B999-E6213828B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2953" y="4253132"/>
              <a:ext cx="246888" cy="246580"/>
            </a:xfrm>
            <a:prstGeom prst="mathPlus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C7980723-B3AF-4897-ADE5-0BFAB7001F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1" y="241170"/>
            <a:ext cx="3088143" cy="71153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1AD77DF-0A6A-44BA-AC8A-595731D8D0C6}"/>
              </a:ext>
            </a:extLst>
          </p:cNvPr>
          <p:cNvGrpSpPr/>
          <p:nvPr/>
        </p:nvGrpSpPr>
        <p:grpSpPr>
          <a:xfrm>
            <a:off x="10508290" y="5947422"/>
            <a:ext cx="1440767" cy="839188"/>
            <a:chOff x="137194" y="5814908"/>
            <a:chExt cx="1440767" cy="83918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E51EEA4-2CAA-4F55-8D63-5FBA6E97C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5814908"/>
              <a:ext cx="419594" cy="41959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3A3E2C9-260E-4F1C-894B-476256052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5814908"/>
              <a:ext cx="419594" cy="41959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BEE8CDC-55C2-4023-B5EF-47EB27431D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6234502"/>
              <a:ext cx="419594" cy="41959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1BF0655-9F85-466D-ACEC-8DC2FB4CD6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6232910"/>
              <a:ext cx="419594" cy="41959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D13C9E7-F8C4-4CCE-AB5C-A49FEC7A8C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2" y="5934502"/>
              <a:ext cx="601579" cy="60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57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FA1847A-6768-48A6-9F93-8696FE7B5D57}"/>
              </a:ext>
            </a:extLst>
          </p:cNvPr>
          <p:cNvSpPr txBox="1"/>
          <p:nvPr/>
        </p:nvSpPr>
        <p:spPr>
          <a:xfrm>
            <a:off x="3047324" y="316360"/>
            <a:ext cx="6684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CoE: Looking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 Forward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711262-31F1-4270-A182-05AA5258D3EB}"/>
              </a:ext>
            </a:extLst>
          </p:cNvPr>
          <p:cNvSpPr/>
          <p:nvPr/>
        </p:nvSpPr>
        <p:spPr>
          <a:xfrm>
            <a:off x="10098157" y="5532739"/>
            <a:ext cx="1987826" cy="132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CBEDF7-7704-4681-9155-33E8B8602BFC}"/>
              </a:ext>
            </a:extLst>
          </p:cNvPr>
          <p:cNvSpPr/>
          <p:nvPr/>
        </p:nvSpPr>
        <p:spPr>
          <a:xfrm>
            <a:off x="3007474" y="2335126"/>
            <a:ext cx="814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eaLnBrk="0">
              <a:spcBef>
                <a:spcPts val="0"/>
              </a:spcBef>
              <a:spcAft>
                <a:spcPts val="800"/>
              </a:spcAft>
            </a:pPr>
            <a:r>
              <a:rPr lang="en-US" sz="1800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Continue technical support and research activities to improve crime statistics in the Asia-Pacific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en-US" sz="1800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region. </a:t>
            </a:r>
            <a:endParaRPr lang="en-US" sz="1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10E73CB-F98E-493A-A07C-9B140F5F62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55" y="4922839"/>
            <a:ext cx="971947" cy="97194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F8B4E71-DC52-4ED1-9AFA-5B37737F11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27" y="3599314"/>
            <a:ext cx="765004" cy="76500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37D1B86-F382-41B3-8526-80B04B1C1D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27" y="2275789"/>
            <a:ext cx="765004" cy="765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0CCDDF-E613-44DD-A73F-87F4B738C08F}"/>
              </a:ext>
            </a:extLst>
          </p:cNvPr>
          <p:cNvSpPr txBox="1"/>
          <p:nvPr/>
        </p:nvSpPr>
        <p:spPr>
          <a:xfrm>
            <a:off x="1451225" y="1342013"/>
            <a:ext cx="653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atinLnBrk="1"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CoE plans: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AAE45F-36A5-40A5-B7E3-FECF39922636}"/>
              </a:ext>
            </a:extLst>
          </p:cNvPr>
          <p:cNvSpPr txBox="1"/>
          <p:nvPr/>
        </p:nvSpPr>
        <p:spPr>
          <a:xfrm>
            <a:off x="3007474" y="3717987"/>
            <a:ext cx="8146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2021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1800" kern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hare innovative cases for data collection and system construction in the future so that they can be used in the region.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E8148E-7898-4912-A0F8-F24BE969A0D7}"/>
              </a:ext>
            </a:extLst>
          </p:cNvPr>
          <p:cNvSpPr txBox="1"/>
          <p:nvPr/>
        </p:nvSpPr>
        <p:spPr>
          <a:xfrm>
            <a:off x="3025186" y="5085646"/>
            <a:ext cx="8146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2021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Hope that it can be provided as such a solution that safely links scattered data with the latest encryption technology.</a:t>
            </a:r>
            <a:endParaRPr lang="en-US" dirty="0"/>
          </a:p>
        </p:txBody>
      </p: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496AF64D-CCD5-420B-8613-3637E240F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1" y="241170"/>
            <a:ext cx="3088143" cy="7115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AD46EBD-BD20-4BB5-BA7E-288C269136F2}"/>
              </a:ext>
            </a:extLst>
          </p:cNvPr>
          <p:cNvGrpSpPr/>
          <p:nvPr/>
        </p:nvGrpSpPr>
        <p:grpSpPr>
          <a:xfrm>
            <a:off x="10508290" y="5947422"/>
            <a:ext cx="1440767" cy="839188"/>
            <a:chOff x="137194" y="5814908"/>
            <a:chExt cx="1440767" cy="83918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7C80A05-EEDF-4A32-AC25-CB1E4C86F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5814908"/>
              <a:ext cx="419594" cy="41959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70C2C29-2BC3-49FB-959C-FFF0C10EB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5814908"/>
              <a:ext cx="419594" cy="4195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5732DCA-1EDC-46F1-8E64-BB47DB5B1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6234502"/>
              <a:ext cx="419594" cy="41959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2E559A2-84E8-4295-8A03-6931CD983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6232910"/>
              <a:ext cx="419594" cy="41959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F47592-B271-499B-9927-ECB872D5AA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2" y="5934502"/>
              <a:ext cx="601579" cy="60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6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62EC02-64E9-FF43-9D41-2272FD68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909" y="2400800"/>
            <a:ext cx="3611218" cy="1028200"/>
          </a:xfrm>
        </p:spPr>
        <p:txBody>
          <a:bodyPr>
            <a:normAutofit/>
          </a:bodyPr>
          <a:lstStyle/>
          <a:p>
            <a:r>
              <a:rPr lang="en-US" sz="5900" dirty="0"/>
              <a:t>Thank you!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C08798-03B5-2D44-84D0-7531C4C506B6}"/>
              </a:ext>
            </a:extLst>
          </p:cNvPr>
          <p:cNvSpPr txBox="1">
            <a:spLocks/>
          </p:cNvSpPr>
          <p:nvPr/>
        </p:nvSpPr>
        <p:spPr>
          <a:xfrm>
            <a:off x="2405069" y="3568188"/>
            <a:ext cx="8062897" cy="1432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60"/>
              </a:lnSpc>
            </a:pPr>
            <a:r>
              <a:rPr lang="en-US" sz="2600" dirty="0"/>
              <a:t>Hyun Jung PARK</a:t>
            </a:r>
          </a:p>
          <a:p>
            <a:pPr algn="ctr">
              <a:lnSpc>
                <a:spcPts val="2860"/>
              </a:lnSpc>
            </a:pPr>
            <a:r>
              <a:rPr lang="en-US" sz="2600" i="1" dirty="0"/>
              <a:t>Coordinator</a:t>
            </a:r>
          </a:p>
          <a:p>
            <a:pPr algn="ctr"/>
            <a:endParaRPr lang="en-US" sz="1200" dirty="0"/>
          </a:p>
          <a:p>
            <a:pPr algn="ctr"/>
            <a:r>
              <a:rPr lang="en-US" sz="2600" dirty="0"/>
              <a:t>hyun.park@un.org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2088513-40E8-4249-8C97-6536E608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1" y="241170"/>
            <a:ext cx="3088143" cy="7115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EDC1A9-5F12-41B9-8E12-2F2F3085AE50}"/>
              </a:ext>
            </a:extLst>
          </p:cNvPr>
          <p:cNvGrpSpPr/>
          <p:nvPr/>
        </p:nvGrpSpPr>
        <p:grpSpPr>
          <a:xfrm>
            <a:off x="10508290" y="5947422"/>
            <a:ext cx="1440767" cy="839188"/>
            <a:chOff x="137194" y="5814908"/>
            <a:chExt cx="1440767" cy="8391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B142B7-71F8-40B0-A017-FCC9FD2926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5814908"/>
              <a:ext cx="419594" cy="4195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3E1CE2-751D-4462-B9C4-E485BD467A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5814908"/>
              <a:ext cx="419594" cy="4195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BCBF1F-E9F4-4BE3-B3CC-85F1DA036E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4" y="6234502"/>
              <a:ext cx="419594" cy="4195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01DEC1-7F46-478A-B785-4CA44698EA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8" y="6232910"/>
              <a:ext cx="419594" cy="41959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33807B-0064-4DD1-ADF1-AE611ABB5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2" y="5934502"/>
              <a:ext cx="601579" cy="60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33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366</Words>
  <Application>Microsoft Office PowerPoint</Application>
  <PresentationFormat>Widescreen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Alternative Data Production in the  Digital Society</vt:lpstr>
      <vt:lpstr>Centre of Excellence (CoE)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Harris-Williams</dc:creator>
  <cp:lastModifiedBy>Hyun Jung Park</cp:lastModifiedBy>
  <cp:revision>19</cp:revision>
  <cp:lastPrinted>2021-10-18T07:44:23Z</cp:lastPrinted>
  <dcterms:created xsi:type="dcterms:W3CDTF">2021-03-16T00:04:00Z</dcterms:created>
  <dcterms:modified xsi:type="dcterms:W3CDTF">2021-10-21T06:03:34Z</dcterms:modified>
</cp:coreProperties>
</file>