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.jpeg" ContentType="image/jpeg"/>
  <Override PartName="/ppt/media/image2.jpeg" ContentType="image/jpeg"/>
  <Override PartName="/ppt/notesSlides/notesSlide6.xml" ContentType="application/vnd.openxmlformats-officedocument.presentationml.notesSlide+xml"/>
  <Override PartName="/ppt/media/image3.jpeg" ContentType="image/jpeg"/>
  <Override PartName="/ppt/media/image4.jpeg" ContentType="image/jpeg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3232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rgbClr val="CECDF4"/>
          </a:solidFill>
        </a:fill>
      </a:tcStyle>
    </a:wholeTbl>
    <a:band2H>
      <a:tcTxStyle b="def" i="def"/>
      <a:tcStyle>
        <a:tcBdr/>
        <a:fill>
          <a:solidFill>
            <a:srgbClr val="E8E8F9"/>
          </a:solidFill>
        </a:fill>
      </a:tcStyle>
    </a:band2H>
    <a:firstCol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381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381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rgbClr val="F5D1DB"/>
          </a:solidFill>
        </a:fill>
      </a:tcStyle>
    </a:wholeTbl>
    <a:band2H>
      <a:tcTxStyle b="def" i="def"/>
      <a:tcStyle>
        <a:tcBdr/>
        <a:fill>
          <a:solidFill>
            <a:srgbClr val="FAE9EE"/>
          </a:solidFill>
        </a:fill>
      </a:tcStyle>
    </a:band2H>
    <a:firstCol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381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381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rgbClr val="CDCFE7"/>
          </a:solidFill>
        </a:fill>
      </a:tcStyle>
    </a:wholeTbl>
    <a:band2H>
      <a:tcTxStyle b="def" i="def"/>
      <a:tcStyle>
        <a:tcBdr/>
        <a:fill>
          <a:solidFill>
            <a:srgbClr val="E7E8F3"/>
          </a:solidFill>
        </a:fill>
      </a:tcStyle>
    </a:band2H>
    <a:firstCol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381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381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6F7FB"/>
          </a:solidFill>
        </a:fill>
      </a:tcStyle>
    </a:band2H>
    <a:firstCol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32323"/>
              </a:solidFill>
              <a:prstDash val="solid"/>
              <a:round/>
            </a:ln>
          </a:top>
          <a:bottom>
            <a:ln w="25400" cap="flat">
              <a:solidFill>
                <a:srgbClr val="23232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6F7FB"/>
          </a:solidFill>
        </a:fill>
      </a:tcStyle>
    </a:lastRow>
    <a:fir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32323"/>
              </a:solidFill>
              <a:prstDash val="solid"/>
              <a:round/>
            </a:ln>
          </a:top>
          <a:bottom>
            <a:ln w="25400" cap="flat">
              <a:solidFill>
                <a:srgbClr val="23232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rgbClr val="232323"/>
          </a:solidFill>
        </a:fill>
      </a:tcStyle>
    </a:firstCol>
    <a:la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38100" cap="flat">
              <a:solidFill>
                <a:srgbClr val="F6F7FB"/>
              </a:solidFill>
              <a:prstDash val="solid"/>
              <a:round/>
            </a:ln>
          </a:top>
          <a:bottom>
            <a:ln w="127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rgbClr val="232323"/>
          </a:solidFill>
        </a:fill>
      </a:tcStyle>
    </a:lastRow>
    <a:firstRow>
      <a:tcTxStyle b="on" i="off">
        <a:fontRef idx="minor">
          <a:srgbClr val="F6F7FB"/>
        </a:fontRef>
        <a:srgbClr val="F6F7FB"/>
      </a:tcTxStyle>
      <a:tcStyle>
        <a:tcBdr>
          <a:left>
            <a:ln w="12700" cap="flat">
              <a:solidFill>
                <a:srgbClr val="F6F7FB"/>
              </a:solidFill>
              <a:prstDash val="solid"/>
              <a:round/>
            </a:ln>
          </a:left>
          <a:right>
            <a:ln w="12700" cap="flat">
              <a:solidFill>
                <a:srgbClr val="F6F7FB"/>
              </a:solidFill>
              <a:prstDash val="solid"/>
              <a:round/>
            </a:ln>
          </a:right>
          <a:top>
            <a:ln w="12700" cap="flat">
              <a:solidFill>
                <a:srgbClr val="F6F7FB"/>
              </a:solidFill>
              <a:prstDash val="solid"/>
              <a:round/>
            </a:ln>
          </a:top>
          <a:bottom>
            <a:ln w="38100" cap="flat">
              <a:solidFill>
                <a:srgbClr val="F6F7FB"/>
              </a:solidFill>
              <a:prstDash val="solid"/>
              <a:round/>
            </a:ln>
          </a:bottom>
          <a:insideH>
            <a:ln w="12700" cap="flat">
              <a:solidFill>
                <a:srgbClr val="F6F7FB"/>
              </a:solidFill>
              <a:prstDash val="solid"/>
              <a:round/>
            </a:ln>
          </a:insideH>
          <a:insideV>
            <a:ln w="12700" cap="flat">
              <a:solidFill>
                <a:srgbClr val="F6F7FB"/>
              </a:solidFill>
              <a:prstDash val="solid"/>
              <a:round/>
            </a:ln>
          </a:insideV>
        </a:tcBdr>
        <a:fill>
          <a:solidFill>
            <a:srgbClr val="23232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232323"/>
              </a:solidFill>
              <a:prstDash val="solid"/>
              <a:round/>
            </a:ln>
          </a:left>
          <a:right>
            <a:ln w="12700" cap="flat">
              <a:solidFill>
                <a:srgbClr val="232323"/>
              </a:solidFill>
              <a:prstDash val="solid"/>
              <a:round/>
            </a:ln>
          </a:right>
          <a:top>
            <a:ln w="12700" cap="flat">
              <a:solidFill>
                <a:srgbClr val="232323"/>
              </a:solidFill>
              <a:prstDash val="solid"/>
              <a:round/>
            </a:ln>
          </a:top>
          <a:bottom>
            <a:ln w="12700" cap="flat">
              <a:solidFill>
                <a:srgbClr val="232323"/>
              </a:solidFill>
              <a:prstDash val="solid"/>
              <a:round/>
            </a:ln>
          </a:bottom>
          <a:insideH>
            <a:ln w="12700" cap="flat">
              <a:solidFill>
                <a:srgbClr val="232323"/>
              </a:solidFill>
              <a:prstDash val="solid"/>
              <a:round/>
            </a:ln>
          </a:insideH>
          <a:insideV>
            <a:ln w="12700" cap="flat">
              <a:solidFill>
                <a:srgbClr val="232323"/>
              </a:solidFill>
              <a:prstDash val="solid"/>
              <a:round/>
            </a:ln>
          </a:insideV>
        </a:tcBdr>
        <a:fill>
          <a:solidFill>
            <a:srgbClr val="23232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232323"/>
              </a:solidFill>
              <a:prstDash val="solid"/>
              <a:round/>
            </a:ln>
          </a:left>
          <a:right>
            <a:ln w="12700" cap="flat">
              <a:solidFill>
                <a:srgbClr val="232323"/>
              </a:solidFill>
              <a:prstDash val="solid"/>
              <a:round/>
            </a:ln>
          </a:right>
          <a:top>
            <a:ln w="12700" cap="flat">
              <a:solidFill>
                <a:srgbClr val="232323"/>
              </a:solidFill>
              <a:prstDash val="solid"/>
              <a:round/>
            </a:ln>
          </a:top>
          <a:bottom>
            <a:ln w="12700" cap="flat">
              <a:solidFill>
                <a:srgbClr val="232323"/>
              </a:solidFill>
              <a:prstDash val="solid"/>
              <a:round/>
            </a:ln>
          </a:bottom>
          <a:insideH>
            <a:ln w="12700" cap="flat">
              <a:solidFill>
                <a:srgbClr val="232323"/>
              </a:solidFill>
              <a:prstDash val="solid"/>
              <a:round/>
            </a:ln>
          </a:insideH>
          <a:insideV>
            <a:ln w="12700" cap="flat">
              <a:solidFill>
                <a:srgbClr val="232323"/>
              </a:solidFill>
              <a:prstDash val="solid"/>
              <a:round/>
            </a:ln>
          </a:insideV>
        </a:tcBdr>
        <a:fill>
          <a:solidFill>
            <a:srgbClr val="232323">
              <a:alpha val="20000"/>
            </a:srgbClr>
          </a:solidFill>
        </a:fill>
      </a:tcStyle>
    </a:firstCol>
    <a:lastRow>
      <a:tcTxStyle b="on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232323"/>
              </a:solidFill>
              <a:prstDash val="solid"/>
              <a:round/>
            </a:ln>
          </a:left>
          <a:right>
            <a:ln w="12700" cap="flat">
              <a:solidFill>
                <a:srgbClr val="232323"/>
              </a:solidFill>
              <a:prstDash val="solid"/>
              <a:round/>
            </a:ln>
          </a:right>
          <a:top>
            <a:ln w="50800" cap="flat">
              <a:solidFill>
                <a:srgbClr val="232323"/>
              </a:solidFill>
              <a:prstDash val="solid"/>
              <a:round/>
            </a:ln>
          </a:top>
          <a:bottom>
            <a:ln w="12700" cap="flat">
              <a:solidFill>
                <a:srgbClr val="232323"/>
              </a:solidFill>
              <a:prstDash val="solid"/>
              <a:round/>
            </a:ln>
          </a:bottom>
          <a:insideH>
            <a:ln w="12700" cap="flat">
              <a:solidFill>
                <a:srgbClr val="232323"/>
              </a:solidFill>
              <a:prstDash val="solid"/>
              <a:round/>
            </a:ln>
          </a:insideH>
          <a:insideV>
            <a:ln w="12700" cap="flat">
              <a:solidFill>
                <a:srgbClr val="23232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232323"/>
              </a:solidFill>
              <a:prstDash val="solid"/>
              <a:round/>
            </a:ln>
          </a:left>
          <a:right>
            <a:ln w="12700" cap="flat">
              <a:solidFill>
                <a:srgbClr val="232323"/>
              </a:solidFill>
              <a:prstDash val="solid"/>
              <a:round/>
            </a:ln>
          </a:right>
          <a:top>
            <a:ln w="12700" cap="flat">
              <a:solidFill>
                <a:srgbClr val="232323"/>
              </a:solidFill>
              <a:prstDash val="solid"/>
              <a:round/>
            </a:ln>
          </a:top>
          <a:bottom>
            <a:ln w="25400" cap="flat">
              <a:solidFill>
                <a:srgbClr val="232323"/>
              </a:solidFill>
              <a:prstDash val="solid"/>
              <a:round/>
            </a:ln>
          </a:bottom>
          <a:insideH>
            <a:ln w="12700" cap="flat">
              <a:solidFill>
                <a:srgbClr val="232323"/>
              </a:solidFill>
              <a:prstDash val="solid"/>
              <a:round/>
            </a:ln>
          </a:insideH>
          <a:insideV>
            <a:ln w="12700" cap="flat">
              <a:solidFill>
                <a:srgbClr val="23232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32323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/>
            <a:r>
              <a:t>원본 : 브로셔 27P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/>
            <a:r>
              <a:t>원본 : 브로셔 2P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/>
            <a:r>
              <a:t>브로셔 또는 구글포토내 사진 참고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/>
            <a:r>
              <a:t>원본 : 브로셔 22-23P 포트폴리오 부분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/>
            <a:r>
              <a:t>원본 : 브로셔 12-13P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/>
            <a:r>
              <a:t>원본 : 브로셔 14-16P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pPr/>
            <a:r>
              <a:t>원본 : 브로셔 27P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13" name="Google Shape;15;p25"/>
          <p:cNvSpPr/>
          <p:nvPr>
            <p:ph type="pic" sz="quarter" idx="21"/>
          </p:nvPr>
        </p:nvSpPr>
        <p:spPr>
          <a:xfrm>
            <a:off x="6477000" y="5143500"/>
            <a:ext cx="1905000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" name="Google Shape;16;p25"/>
          <p:cNvSpPr/>
          <p:nvPr>
            <p:ph type="pic" sz="quarter" idx="22"/>
          </p:nvPr>
        </p:nvSpPr>
        <p:spPr>
          <a:xfrm>
            <a:off x="8382000" y="1714500"/>
            <a:ext cx="3810000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" name="Google Shape;17;p25"/>
          <p:cNvSpPr/>
          <p:nvPr>
            <p:ph type="pic" sz="quarter" idx="23"/>
          </p:nvPr>
        </p:nvSpPr>
        <p:spPr>
          <a:xfrm>
            <a:off x="6477000" y="0"/>
            <a:ext cx="1905000" cy="952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" name="Google Shape;19;p26"/>
          <p:cNvSpPr/>
          <p:nvPr>
            <p:ph type="pic" idx="21"/>
          </p:nvPr>
        </p:nvSpPr>
        <p:spPr>
          <a:xfrm>
            <a:off x="4572000" y="0"/>
            <a:ext cx="7620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제목 텍스트"/>
          <p:cNvSpPr txBox="1"/>
          <p:nvPr>
            <p:ph type="title"/>
          </p:nvPr>
        </p:nvSpPr>
        <p:spPr>
          <a:xfrm>
            <a:off x="2667000" y="3432175"/>
            <a:ext cx="3810000" cy="17113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제목 텍스트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" name="제목 텍스트"/>
          <p:cNvSpPr txBox="1"/>
          <p:nvPr>
            <p:ph type="title"/>
          </p:nvPr>
        </p:nvSpPr>
        <p:spPr>
          <a:xfrm>
            <a:off x="762000" y="946702"/>
            <a:ext cx="4762500" cy="1608719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제목 텍스트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" name="제목 텍스트"/>
          <p:cNvSpPr txBox="1"/>
          <p:nvPr>
            <p:ph type="title"/>
          </p:nvPr>
        </p:nvSpPr>
        <p:spPr>
          <a:xfrm>
            <a:off x="762000" y="953844"/>
            <a:ext cx="4762500" cy="160872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제목 텍스트</a:t>
            </a:r>
          </a:p>
        </p:txBody>
      </p:sp>
      <p:sp>
        <p:nvSpPr>
          <p:cNvPr id="41" name="Google Shape;25;p28"/>
          <p:cNvSpPr/>
          <p:nvPr>
            <p:ph type="pic" sz="half" idx="21"/>
          </p:nvPr>
        </p:nvSpPr>
        <p:spPr>
          <a:xfrm>
            <a:off x="7200900" y="952500"/>
            <a:ext cx="4038599" cy="5905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" name="제목 텍스트"/>
          <p:cNvSpPr txBox="1"/>
          <p:nvPr>
            <p:ph type="title"/>
          </p:nvPr>
        </p:nvSpPr>
        <p:spPr>
          <a:xfrm>
            <a:off x="762000" y="952500"/>
            <a:ext cx="9525000" cy="124984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제목 텍스트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"/>
          <p:cNvSpPr txBox="1"/>
          <p:nvPr>
            <p:ph type="sldNum" sz="quarter" idx="2"/>
          </p:nvPr>
        </p:nvSpPr>
        <p:spPr>
          <a:xfrm>
            <a:off x="11529837" y="6197891"/>
            <a:ext cx="273570" cy="27748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ctr">
              <a:defRPr sz="1200">
                <a:solidFill>
                  <a:srgbClr val="90909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제목 텍스트"/>
          <p:cNvSpPr txBox="1"/>
          <p:nvPr>
            <p:ph type="title"/>
          </p:nvPr>
        </p:nvSpPr>
        <p:spPr>
          <a:xfrm>
            <a:off x="762000" y="959224"/>
            <a:ext cx="6667500" cy="237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4" name="본문 첫 번째 줄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400" u="none">
          <a:solidFill>
            <a:srgbClr val="00053E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228600" marR="0" indent="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228600" marR="0" indent="4572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228600" marR="0" indent="9144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28600" marR="0" indent="13716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" marR="0" indent="18288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933700" marR="0" indent="-5334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ts val="2800"/>
        <a:buFontTx/>
        <a:buChar char="•"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390900" marR="0" indent="-5334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ts val="2800"/>
        <a:buFontTx/>
        <a:buChar char="•"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848100" marR="0" indent="-5334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ts val="2800"/>
        <a:buFontTx/>
        <a:buChar char="•"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305300" marR="0" indent="-533400" algn="l" defTabSz="914400" rtl="0" latinLnBrk="0">
        <a:lnSpc>
          <a:spcPct val="150000"/>
        </a:lnSpc>
        <a:spcBef>
          <a:spcPts val="1000"/>
        </a:spcBef>
        <a:spcAft>
          <a:spcPts val="0"/>
        </a:spcAft>
        <a:buClrTx/>
        <a:buSzPts val="2800"/>
        <a:buFontTx/>
        <a:buChar char="•"/>
        <a:tabLst/>
        <a:defRPr b="0" baseline="0" cap="none" i="0" spc="0" strike="noStrike" sz="2800" u="none">
          <a:solidFill>
            <a:srgbClr val="23232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2;p24"/>
          <p:cNvSpPr txBox="1"/>
          <p:nvPr>
            <p:ph type="sldNum" sz="quarter" idx="2"/>
          </p:nvPr>
        </p:nvSpPr>
        <p:spPr>
          <a:xfrm>
            <a:off x="11572204" y="6197891"/>
            <a:ext cx="188836" cy="277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" name="Google Shape;33;p1" descr="Google Shape;33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3390" y="2138258"/>
            <a:ext cx="5545220" cy="387829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Google Shape;34;p1"/>
          <p:cNvSpPr txBox="1"/>
          <p:nvPr>
            <p:ph type="ctrTitle"/>
          </p:nvPr>
        </p:nvSpPr>
        <p:spPr>
          <a:xfrm>
            <a:off x="675425" y="444500"/>
            <a:ext cx="6934065" cy="179878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b="0" sz="24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Banks Foundation for Young Entrepreneurs</a:t>
            </a:r>
            <a:endParaRPr sz="3600"/>
          </a:p>
          <a:p>
            <a:pPr>
              <a:lnSpc>
                <a:spcPct val="150000"/>
              </a:lnSpc>
              <a:defRPr sz="36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D.CAMP</a:t>
            </a:r>
          </a:p>
        </p:txBody>
      </p:sp>
      <p:pic>
        <p:nvPicPr>
          <p:cNvPr id="61" name="Google Shape;52;gf953a02253_0_21" descr="Google Shape;52;gf953a02253_0_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Google Shape;35;p1"/>
          <p:cNvSpPr txBox="1"/>
          <p:nvPr/>
        </p:nvSpPr>
        <p:spPr>
          <a:xfrm>
            <a:off x="657222" y="1675095"/>
            <a:ext cx="8127301" cy="28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b="1" sz="1800">
                <a:solidFill>
                  <a:srgbClr val="FF78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base camp for all startups.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;p24"/>
          <p:cNvSpPr txBox="1"/>
          <p:nvPr>
            <p:ph type="sldNum" sz="quarter" idx="2"/>
          </p:nvPr>
        </p:nvSpPr>
        <p:spPr>
          <a:xfrm>
            <a:off x="11572204" y="6197891"/>
            <a:ext cx="188836" cy="277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7" name="Google Shape;42;gf953a02253_0_9" descr="Google Shape;42;gf953a02253_0_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157" y="1208101"/>
            <a:ext cx="7111686" cy="4940155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Google Shape;43;gf953a02253_0_9"/>
          <p:cNvSpPr txBox="1"/>
          <p:nvPr>
            <p:ph type="ctrTitle"/>
          </p:nvPr>
        </p:nvSpPr>
        <p:spPr>
          <a:xfrm>
            <a:off x="-355309" y="355667"/>
            <a:ext cx="3869700" cy="104580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	MISSION</a:t>
            </a:r>
          </a:p>
        </p:txBody>
      </p:sp>
      <p:pic>
        <p:nvPicPr>
          <p:cNvPr id="69" name="Google Shape;52;gf953a02253_0_21" descr="Google Shape;52;gf953a02253_0_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2;p24"/>
          <p:cNvSpPr txBox="1"/>
          <p:nvPr>
            <p:ph type="sldNum" sz="quarter" idx="2"/>
          </p:nvPr>
        </p:nvSpPr>
        <p:spPr>
          <a:xfrm>
            <a:off x="11572204" y="6197891"/>
            <a:ext cx="188836" cy="277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Google Shape;51;gf953a02253_0_21"/>
          <p:cNvSpPr txBox="1"/>
          <p:nvPr>
            <p:ph type="ctrTitle"/>
          </p:nvPr>
        </p:nvSpPr>
        <p:spPr>
          <a:xfrm>
            <a:off x="-288695" y="401624"/>
            <a:ext cx="7010401" cy="104580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	Space for Growth</a:t>
            </a:r>
          </a:p>
        </p:txBody>
      </p:sp>
      <p:pic>
        <p:nvPicPr>
          <p:cNvPr id="75" name="Google Shape;52;gf953a02253_0_21" descr="Google Shape;52;gf953a02253_0_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스크린샷 2021-10-20 오전 11.33.26.png" descr="스크린샷 2021-10-20 오전 11.33.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5547" y="1893123"/>
            <a:ext cx="6439810" cy="4780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스크린샷 2021-10-20 오전 11.35.02.png" descr="스크린샷 2021-10-20 오전 11.35.02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7111547" y="1942460"/>
            <a:ext cx="4324340" cy="2098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스크린샷 2021-10-20 오전 11.35.50.png" descr="스크린샷 2021-10-20 오전 11.35.50.png"/>
          <p:cNvPicPr>
            <a:picLocks noChangeAspect="1"/>
          </p:cNvPicPr>
          <p:nvPr/>
        </p:nvPicPr>
        <p:blipFill>
          <a:blip r:embed="rId6">
            <a:extLst/>
          </a:blip>
          <a:srcRect l="0" t="0" r="19841" b="0"/>
          <a:stretch>
            <a:fillRect/>
          </a:stretch>
        </p:blipFill>
        <p:spPr>
          <a:xfrm>
            <a:off x="7139329" y="4101862"/>
            <a:ext cx="4268903" cy="2583866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Google Shape;72;gf953a02253_0_39"/>
          <p:cNvSpPr txBox="1"/>
          <p:nvPr/>
        </p:nvSpPr>
        <p:spPr>
          <a:xfrm>
            <a:off x="-32261" y="1117624"/>
            <a:ext cx="2633059" cy="706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</a:p>
          <a:p>
            <a:pPr algn="ctr">
              <a:lnSpc>
                <a:spcPct val="120000"/>
              </a:lnSpc>
              <a:defRPr b="1" sz="2500">
                <a:solidFill>
                  <a:srgbClr val="FF7800"/>
                </a:solidFill>
              </a:defRPr>
            </a:pPr>
            <a:r>
              <a:t>D.CAMP</a:t>
            </a:r>
          </a:p>
        </p:txBody>
      </p:sp>
      <p:sp>
        <p:nvSpPr>
          <p:cNvPr id="80" name="Google Shape;72;gf953a02253_0_39"/>
          <p:cNvSpPr txBox="1"/>
          <p:nvPr/>
        </p:nvSpPr>
        <p:spPr>
          <a:xfrm>
            <a:off x="6492873" y="1166961"/>
            <a:ext cx="2633059" cy="706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</a:p>
          <a:p>
            <a:pPr algn="ctr">
              <a:lnSpc>
                <a:spcPct val="120000"/>
              </a:lnSpc>
              <a:defRPr b="1" sz="2500">
                <a:solidFill>
                  <a:srgbClr val="572A79"/>
                </a:solidFill>
              </a:defRPr>
            </a:pPr>
            <a:r>
              <a:t>FRONT1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62;gf953a02253_0_30" descr="Google Shape;62;gf953a02253_0_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55666" y="1739631"/>
            <a:ext cx="7680668" cy="356888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Google Shape;64;gf953a02253_0_30"/>
          <p:cNvSpPr txBox="1"/>
          <p:nvPr>
            <p:ph type="ctrTitle"/>
          </p:nvPr>
        </p:nvSpPr>
        <p:spPr>
          <a:xfrm>
            <a:off x="-283500" y="614249"/>
            <a:ext cx="9846300" cy="10458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32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Direct</a:t>
            </a:r>
            <a:r>
              <a:t> </a:t>
            </a:r>
            <a:r>
              <a:t>&amp;</a:t>
            </a:r>
            <a:r>
              <a:t> </a:t>
            </a:r>
            <a:r>
              <a:t>Indirect Investment</a:t>
            </a:r>
          </a:p>
        </p:txBody>
      </p:sp>
      <p:sp>
        <p:nvSpPr>
          <p:cNvPr id="86" name="Google Shape;65;gf953a02253_0_30"/>
          <p:cNvSpPr txBox="1"/>
          <p:nvPr/>
        </p:nvSpPr>
        <p:spPr>
          <a:xfrm>
            <a:off x="645992" y="5864800"/>
            <a:ext cx="5322901" cy="68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700">
                <a:solidFill>
                  <a:srgbClr val="FF7800"/>
                </a:solidFill>
              </a:defRPr>
            </a:pPr>
            <a:r>
              <a:t>Companies   Amount    Follow-up investment</a:t>
            </a:r>
          </a:p>
          <a:p>
            <a:pPr>
              <a:defRPr b="1" sz="1700">
                <a:solidFill>
                  <a:srgbClr val="FF7800"/>
                </a:solidFill>
              </a:defRPr>
            </a:pPr>
            <a:r>
              <a:t>       130         $15.4M            $229.6M</a:t>
            </a:r>
          </a:p>
        </p:txBody>
      </p:sp>
      <p:sp>
        <p:nvSpPr>
          <p:cNvPr id="87" name="Google Shape;66;gf953a02253_0_30"/>
          <p:cNvSpPr txBox="1"/>
          <p:nvPr/>
        </p:nvSpPr>
        <p:spPr>
          <a:xfrm>
            <a:off x="5766492" y="5864800"/>
            <a:ext cx="9768301" cy="68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700">
                <a:solidFill>
                  <a:srgbClr val="FF7800"/>
                </a:solidFill>
              </a:defRPr>
            </a:pPr>
            <a:r>
              <a:t>Funds   Commitment      Accrued payment     Total fund value</a:t>
            </a:r>
            <a:endParaRPr b="1"/>
          </a:p>
          <a:p>
            <a:pPr>
              <a:defRPr b="1" sz="1700">
                <a:solidFill>
                  <a:srgbClr val="FF7800"/>
                </a:solidFill>
              </a:defRPr>
            </a:pPr>
            <a:r>
              <a:t>  25         $660.4M             </a:t>
            </a:r>
            <a:r>
              <a:t> </a:t>
            </a:r>
            <a:r>
              <a:t> $416.6M               </a:t>
            </a:r>
            <a:r>
              <a:t>     </a:t>
            </a:r>
            <a:r>
              <a:t> $9.3B</a:t>
            </a:r>
          </a:p>
        </p:txBody>
      </p:sp>
      <p:sp>
        <p:nvSpPr>
          <p:cNvPr id="88" name="직선 연결선[R] 2"/>
          <p:cNvSpPr/>
          <p:nvPr/>
        </p:nvSpPr>
        <p:spPr>
          <a:xfrm>
            <a:off x="5483319" y="5750508"/>
            <a:ext cx="1" cy="912372"/>
          </a:xfrm>
          <a:prstGeom prst="line">
            <a:avLst/>
          </a:prstGeom>
          <a:ln>
            <a:solidFill>
              <a:srgbClr val="FF93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89" name="Google Shape;52;gf953a02253_0_21" descr="Google Shape;52;gf953a02253_0_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12;p24"/>
          <p:cNvSpPr txBox="1"/>
          <p:nvPr>
            <p:ph type="sldNum" sz="quarter" idx="2"/>
          </p:nvPr>
        </p:nvSpPr>
        <p:spPr>
          <a:xfrm>
            <a:off x="11572204" y="6197891"/>
            <a:ext cx="188836" cy="277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4" name="Google Shape;72;gf953a02253_0_39"/>
          <p:cNvSpPr txBox="1"/>
          <p:nvPr/>
        </p:nvSpPr>
        <p:spPr>
          <a:xfrm>
            <a:off x="820824" y="5406743"/>
            <a:ext cx="1461001" cy="90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  <a:r>
              <a:t>Events</a:t>
            </a:r>
          </a:p>
          <a:p>
            <a:pPr algn="ctr">
              <a:lnSpc>
                <a:spcPct val="120000"/>
              </a:lnSpc>
              <a:defRPr b="1" sz="4000">
                <a:solidFill>
                  <a:srgbClr val="FF7800"/>
                </a:solidFill>
              </a:defRPr>
            </a:pPr>
            <a:r>
              <a:t>84</a:t>
            </a:r>
          </a:p>
        </p:txBody>
      </p:sp>
      <p:sp>
        <p:nvSpPr>
          <p:cNvPr id="95" name="Google Shape;74;gf953a02253_0_39"/>
          <p:cNvSpPr txBox="1"/>
          <p:nvPr>
            <p:ph type="ctrTitle"/>
          </p:nvPr>
        </p:nvSpPr>
        <p:spPr>
          <a:xfrm>
            <a:off x="-318938" y="460687"/>
            <a:ext cx="6260401" cy="104580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2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	Monthly Demo Day, D.DAY</a:t>
            </a:r>
          </a:p>
        </p:txBody>
      </p:sp>
      <p:sp>
        <p:nvSpPr>
          <p:cNvPr id="96" name="Google Shape;75;gf953a02253_0_39"/>
          <p:cNvSpPr txBox="1"/>
          <p:nvPr/>
        </p:nvSpPr>
        <p:spPr>
          <a:xfrm>
            <a:off x="2983231" y="5406743"/>
            <a:ext cx="2508301" cy="90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  <a:r>
              <a:t>Applications</a:t>
            </a:r>
          </a:p>
          <a:p>
            <a:pPr algn="ctr">
              <a:lnSpc>
                <a:spcPct val="120000"/>
              </a:lnSpc>
              <a:defRPr b="1" sz="4000">
                <a:solidFill>
                  <a:srgbClr val="FF7800"/>
                </a:solidFill>
              </a:defRPr>
            </a:pPr>
            <a:r>
              <a:t>5,379</a:t>
            </a:r>
          </a:p>
        </p:txBody>
      </p:sp>
      <p:sp>
        <p:nvSpPr>
          <p:cNvPr id="97" name="Google Shape;76;gf953a02253_0_39"/>
          <p:cNvSpPr txBox="1"/>
          <p:nvPr/>
        </p:nvSpPr>
        <p:spPr>
          <a:xfrm>
            <a:off x="6192937" y="5406743"/>
            <a:ext cx="1461001" cy="90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  <a:r>
              <a:t>Finalists</a:t>
            </a:r>
          </a:p>
          <a:p>
            <a:pPr algn="ctr">
              <a:lnSpc>
                <a:spcPct val="120000"/>
              </a:lnSpc>
              <a:defRPr b="1" sz="4000">
                <a:solidFill>
                  <a:srgbClr val="FF7800"/>
                </a:solidFill>
              </a:defRPr>
            </a:pPr>
            <a:r>
              <a:t>433</a:t>
            </a:r>
          </a:p>
        </p:txBody>
      </p:sp>
      <p:sp>
        <p:nvSpPr>
          <p:cNvPr id="98" name="Google Shape;77;gf953a02253_0_39"/>
          <p:cNvSpPr txBox="1"/>
          <p:nvPr/>
        </p:nvSpPr>
        <p:spPr>
          <a:xfrm>
            <a:off x="7869938" y="5406743"/>
            <a:ext cx="3264601" cy="90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  <a:r>
              <a:t>Sponsors &amp; Crowd</a:t>
            </a:r>
          </a:p>
          <a:p>
            <a:pPr algn="ctr">
              <a:lnSpc>
                <a:spcPct val="120000"/>
              </a:lnSpc>
              <a:defRPr b="1" sz="4000">
                <a:solidFill>
                  <a:srgbClr val="FF7800"/>
                </a:solidFill>
              </a:defRPr>
            </a:pPr>
            <a:r>
              <a:t>12,518</a:t>
            </a:r>
          </a:p>
        </p:txBody>
      </p:sp>
      <p:sp>
        <p:nvSpPr>
          <p:cNvPr id="99" name="Google Shape;78;gf953a02253_0_39"/>
          <p:cNvSpPr txBox="1"/>
          <p:nvPr/>
        </p:nvSpPr>
        <p:spPr>
          <a:xfrm>
            <a:off x="10447238" y="6327350"/>
            <a:ext cx="2580301" cy="31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000">
                <a:solidFill>
                  <a:srgbClr val="FF7800"/>
                </a:solidFill>
              </a:defRPr>
            </a:lvl1pPr>
          </a:lstStyle>
          <a:p>
            <a:pPr/>
            <a:r>
              <a:t>(As of Mar, 2021)</a:t>
            </a:r>
          </a:p>
        </p:txBody>
      </p:sp>
      <p:pic>
        <p:nvPicPr>
          <p:cNvPr id="100" name="Google Shape;79;gf953a02253_0_39" descr="Google Shape;79;gf953a02253_0_3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478573"/>
            <a:ext cx="5538788" cy="363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Google Shape;80;gf953a02253_0_39" descr="Google Shape;80;gf953a02253_0_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212" y="1478566"/>
            <a:ext cx="5538788" cy="3630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Google Shape;52;gf953a02253_0_21" descr="Google Shape;52;gf953a02253_0_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2;p24"/>
          <p:cNvSpPr txBox="1"/>
          <p:nvPr>
            <p:ph type="sldNum" sz="quarter" idx="2"/>
          </p:nvPr>
        </p:nvSpPr>
        <p:spPr>
          <a:xfrm>
            <a:off x="11572204" y="6197891"/>
            <a:ext cx="188836" cy="277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Google Shape;87;gf38b36eb3e_0_32"/>
          <p:cNvSpPr txBox="1"/>
          <p:nvPr>
            <p:ph type="ctrTitle"/>
          </p:nvPr>
        </p:nvSpPr>
        <p:spPr>
          <a:xfrm>
            <a:off x="-354375" y="437062"/>
            <a:ext cx="6260401" cy="10458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32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Move in</a:t>
            </a:r>
            <a:r>
              <a:t> </a:t>
            </a:r>
            <a:r>
              <a:t>&amp;</a:t>
            </a:r>
            <a:r>
              <a:t> </a:t>
            </a:r>
            <a:r>
              <a:t>Growth Program</a:t>
            </a:r>
          </a:p>
        </p:txBody>
      </p:sp>
      <p:sp>
        <p:nvSpPr>
          <p:cNvPr id="108" name="Google Shape;88;gf38b36eb3e_0_32"/>
          <p:cNvSpPr txBox="1"/>
          <p:nvPr/>
        </p:nvSpPr>
        <p:spPr>
          <a:xfrm>
            <a:off x="548205" y="1322849"/>
            <a:ext cx="3944400" cy="772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2200">
                <a:solidFill>
                  <a:srgbClr val="FF7800"/>
                </a:solidFill>
              </a:defRPr>
            </a:pPr>
            <a:r>
              <a:t>OFFICE HOURS</a:t>
            </a:r>
          </a:p>
          <a:p>
            <a:pPr>
              <a:defRPr sz="1800">
                <a:solidFill>
                  <a:srgbClr val="FF7800"/>
                </a:solidFill>
              </a:defRPr>
            </a:pPr>
            <a:r>
              <a:t>Focus Mentoring Program</a:t>
            </a:r>
          </a:p>
        </p:txBody>
      </p:sp>
      <p:sp>
        <p:nvSpPr>
          <p:cNvPr id="109" name="Google Shape;89;gf38b36eb3e_0_32"/>
          <p:cNvSpPr txBox="1"/>
          <p:nvPr/>
        </p:nvSpPr>
        <p:spPr>
          <a:xfrm>
            <a:off x="6347860" y="1322849"/>
            <a:ext cx="3944401" cy="772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2200">
                <a:solidFill>
                  <a:srgbClr val="FF7800"/>
                </a:solidFill>
              </a:defRPr>
            </a:pPr>
            <a:r>
              <a:t>SALON</a:t>
            </a:r>
          </a:p>
          <a:p>
            <a:pPr>
              <a:defRPr sz="1800">
                <a:solidFill>
                  <a:srgbClr val="FF7800"/>
                </a:solidFill>
              </a:defRPr>
            </a:pPr>
            <a:r>
              <a:t>Group Mentoring Program</a:t>
            </a:r>
          </a:p>
        </p:txBody>
      </p:sp>
      <p:sp>
        <p:nvSpPr>
          <p:cNvPr id="110" name="Google Shape;90;gf38b36eb3e_0_32"/>
          <p:cNvSpPr/>
          <p:nvPr/>
        </p:nvSpPr>
        <p:spPr>
          <a:xfrm>
            <a:off x="5961524" y="1359649"/>
            <a:ext cx="29701" cy="5304301"/>
          </a:xfrm>
          <a:prstGeom prst="line">
            <a:avLst/>
          </a:prstGeom>
          <a:ln>
            <a:solidFill>
              <a:srgbClr val="FF78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Google Shape;91;gf38b36eb3e_0_32"/>
          <p:cNvSpPr txBox="1"/>
          <p:nvPr/>
        </p:nvSpPr>
        <p:spPr>
          <a:xfrm>
            <a:off x="6347860" y="5791679"/>
            <a:ext cx="2815813" cy="63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b="1" sz="2000">
                <a:solidFill>
                  <a:srgbClr val="FF7800"/>
                </a:solidFill>
              </a:defRPr>
            </a:pPr>
            <a:r>
              <a:t> </a:t>
            </a:r>
            <a:r>
              <a:rPr b="0"/>
              <a:t> Education &amp; </a:t>
            </a:r>
            <a:r>
              <a:rPr b="0"/>
              <a:t>Seminars</a:t>
            </a:r>
          </a:p>
          <a:p>
            <a:pPr algn="ctr">
              <a:lnSpc>
                <a:spcPct val="120000"/>
              </a:lnSpc>
              <a:defRPr b="1" sz="2000">
                <a:solidFill>
                  <a:srgbClr val="FF7800"/>
                </a:solidFill>
              </a:defRPr>
            </a:pPr>
            <a:r>
              <a:t>245</a:t>
            </a:r>
          </a:p>
        </p:txBody>
      </p:sp>
      <p:sp>
        <p:nvSpPr>
          <p:cNvPr id="112" name="Google Shape;92;gf38b36eb3e_0_32"/>
          <p:cNvSpPr txBox="1"/>
          <p:nvPr/>
        </p:nvSpPr>
        <p:spPr>
          <a:xfrm>
            <a:off x="8997853" y="5799257"/>
            <a:ext cx="2591401" cy="61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1900">
                <a:solidFill>
                  <a:srgbClr val="FF7800"/>
                </a:solidFill>
              </a:defRPr>
            </a:pPr>
            <a:r>
              <a:t>participants</a:t>
            </a:r>
          </a:p>
          <a:p>
            <a:pPr algn="ctr">
              <a:lnSpc>
                <a:spcPct val="120000"/>
              </a:lnSpc>
              <a:defRPr b="1" sz="2000">
                <a:solidFill>
                  <a:srgbClr val="FF7800"/>
                </a:solidFill>
              </a:defRPr>
            </a:pPr>
            <a:r>
              <a:t>9,886</a:t>
            </a:r>
          </a:p>
        </p:txBody>
      </p:sp>
      <p:pic>
        <p:nvPicPr>
          <p:cNvPr id="113" name="Google Shape;93;gf38b36eb3e_0_32" descr="Google Shape;93;gf38b36eb3e_0_32"/>
          <p:cNvPicPr>
            <a:picLocks noChangeAspect="1"/>
          </p:cNvPicPr>
          <p:nvPr/>
        </p:nvPicPr>
        <p:blipFill>
          <a:blip r:embed="rId3">
            <a:extLst/>
          </a:blip>
          <a:srcRect l="0" t="13683" r="0" b="0"/>
          <a:stretch>
            <a:fillRect/>
          </a:stretch>
        </p:blipFill>
        <p:spPr>
          <a:xfrm>
            <a:off x="548304" y="2235614"/>
            <a:ext cx="5056685" cy="327396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Google Shape;94;gf38b36eb3e_0_32"/>
          <p:cNvSpPr txBox="1"/>
          <p:nvPr/>
        </p:nvSpPr>
        <p:spPr>
          <a:xfrm>
            <a:off x="85125" y="5791679"/>
            <a:ext cx="2591400" cy="63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  <a:r>
              <a:t>events</a:t>
            </a:r>
          </a:p>
          <a:p>
            <a:pPr algn="ctr">
              <a:lnSpc>
                <a:spcPct val="120000"/>
              </a:lnSpc>
              <a:defRPr b="1" sz="2000">
                <a:solidFill>
                  <a:srgbClr val="FF7800"/>
                </a:solidFill>
              </a:defRPr>
            </a:pPr>
            <a:r>
              <a:t>428</a:t>
            </a:r>
          </a:p>
        </p:txBody>
      </p:sp>
      <p:sp>
        <p:nvSpPr>
          <p:cNvPr id="115" name="Google Shape;95;gf38b36eb3e_0_32"/>
          <p:cNvSpPr txBox="1"/>
          <p:nvPr/>
        </p:nvSpPr>
        <p:spPr>
          <a:xfrm>
            <a:off x="2864937" y="5791679"/>
            <a:ext cx="2591401" cy="63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 sz="2000">
                <a:solidFill>
                  <a:srgbClr val="FF7800"/>
                </a:solidFill>
              </a:defRPr>
            </a:pPr>
            <a:r>
              <a:t> participants</a:t>
            </a:r>
          </a:p>
          <a:p>
            <a:pPr algn="ctr">
              <a:lnSpc>
                <a:spcPct val="120000"/>
              </a:lnSpc>
              <a:defRPr b="1" sz="2000">
                <a:solidFill>
                  <a:srgbClr val="FF7800"/>
                </a:solidFill>
              </a:defRPr>
            </a:pPr>
            <a:r>
              <a:t>1,553</a:t>
            </a:r>
          </a:p>
        </p:txBody>
      </p:sp>
      <p:pic>
        <p:nvPicPr>
          <p:cNvPr id="116" name="Google Shape;96;gf38b36eb3e_0_32" descr="Google Shape;96;gf38b36eb3e_0_32"/>
          <p:cNvPicPr>
            <a:picLocks noChangeAspect="1"/>
          </p:cNvPicPr>
          <p:nvPr/>
        </p:nvPicPr>
        <p:blipFill>
          <a:blip r:embed="rId4">
            <a:extLst/>
          </a:blip>
          <a:srcRect l="0" t="0" r="0" b="4470"/>
          <a:stretch>
            <a:fillRect/>
          </a:stretch>
        </p:blipFill>
        <p:spPr>
          <a:xfrm>
            <a:off x="6347860" y="2215770"/>
            <a:ext cx="5217590" cy="3313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oogle Shape;52;gf953a02253_0_21" descr="Google Shape;52;gf953a02253_0_2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;p24"/>
          <p:cNvSpPr txBox="1"/>
          <p:nvPr>
            <p:ph type="sldNum" sz="quarter" idx="2"/>
          </p:nvPr>
        </p:nvSpPr>
        <p:spPr>
          <a:xfrm>
            <a:off x="11572204" y="6197891"/>
            <a:ext cx="188836" cy="277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2" name="Google Shape;104;gf953a02253_0_57"/>
          <p:cNvSpPr txBox="1"/>
          <p:nvPr>
            <p:ph type="ctrTitle"/>
          </p:nvPr>
        </p:nvSpPr>
        <p:spPr>
          <a:xfrm>
            <a:off x="188999" y="472499"/>
            <a:ext cx="7948801" cy="1045801"/>
          </a:xfrm>
          <a:prstGeom prst="rect">
            <a:avLst/>
          </a:prstGeom>
        </p:spPr>
        <p:txBody>
          <a:bodyPr/>
          <a:lstStyle>
            <a:lvl1pPr indent="457200">
              <a:lnSpc>
                <a:spcPct val="150000"/>
              </a:lnSpc>
              <a:defRPr sz="3200">
                <a:solidFill>
                  <a:srgbClr val="23232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D.CAMP Representative Families</a:t>
            </a:r>
          </a:p>
        </p:txBody>
      </p:sp>
      <p:pic>
        <p:nvPicPr>
          <p:cNvPr id="123" name="Google Shape;105;gf953a02253_0_57" descr="Google Shape;105;gf953a02253_0_57"/>
          <p:cNvPicPr>
            <a:picLocks noChangeAspect="1"/>
          </p:cNvPicPr>
          <p:nvPr/>
        </p:nvPicPr>
        <p:blipFill>
          <a:blip r:embed="rId3">
            <a:extLst/>
          </a:blip>
          <a:srcRect l="11620" t="0" r="16689" b="0"/>
          <a:stretch>
            <a:fillRect/>
          </a:stretch>
        </p:blipFill>
        <p:spPr>
          <a:xfrm>
            <a:off x="2478650" y="1564813"/>
            <a:ext cx="2794001" cy="205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106;gf953a02253_0_57" descr="Google Shape;106;gf953a02253_0_5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73303" y="1564812"/>
            <a:ext cx="2346357" cy="2051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107;gf953a02253_0_57" descr="Google Shape;107;gf953a02253_0_5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2302" y="3966648"/>
            <a:ext cx="2460683" cy="2151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108;gf953a02253_0_57" descr="Google Shape;108;gf953a02253_0_5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16338" y="4347640"/>
            <a:ext cx="2174260" cy="1724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109;gf953a02253_0_57" descr="Google Shape;109;gf953a02253_0_5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72058" y="3945111"/>
            <a:ext cx="2133601" cy="2143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oogle Shape;52;gf953a02253_0_21" descr="Google Shape;52;gf953a02253_0_2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2;p24"/>
          <p:cNvSpPr txBox="1"/>
          <p:nvPr>
            <p:ph type="sldNum" sz="quarter" idx="2"/>
          </p:nvPr>
        </p:nvSpPr>
        <p:spPr>
          <a:xfrm>
            <a:off x="11572204" y="6197891"/>
            <a:ext cx="188836" cy="2774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Google Shape;115;p23"/>
          <p:cNvSpPr txBox="1"/>
          <p:nvPr/>
        </p:nvSpPr>
        <p:spPr>
          <a:xfrm>
            <a:off x="2727600" y="3346719"/>
            <a:ext cx="6736799" cy="530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3800"/>
            </a:lvl1pPr>
          </a:lstStyle>
          <a:p>
            <a:pPr/>
            <a:r>
              <a:t>Thank you</a:t>
            </a:r>
          </a:p>
        </p:txBody>
      </p:sp>
      <p:pic>
        <p:nvPicPr>
          <p:cNvPr id="134" name="Google Shape;52;gf953a02253_0_21" descr="Google Shape;52;gf953a02253_0_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1383" y="316737"/>
            <a:ext cx="1390393" cy="76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ro Presentation Template">
  <a:themeElements>
    <a:clrScheme name="Pro Presentation Template">
      <a:dk1>
        <a:srgbClr val="232323"/>
      </a:dk1>
      <a:lt1>
        <a:srgbClr val="FFFFFF"/>
      </a:lt1>
      <a:dk2>
        <a:srgbClr val="A7A7A7"/>
      </a:dk2>
      <a:lt2>
        <a:srgbClr val="535353"/>
      </a:lt2>
      <a:accent1>
        <a:srgbClr val="4640E1"/>
      </a:accent1>
      <a:accent2>
        <a:srgbClr val="6E21D1"/>
      </a:accent2>
      <a:accent3>
        <a:srgbClr val="E55F91"/>
      </a:accent3>
      <a:accent4>
        <a:srgbClr val="16DBC8"/>
      </a:accent4>
      <a:accent5>
        <a:srgbClr val="7030BD"/>
      </a:accent5>
      <a:accent6>
        <a:srgbClr val="3C4EBC"/>
      </a:accent6>
      <a:hlink>
        <a:srgbClr val="0000FF"/>
      </a:hlink>
      <a:folHlink>
        <a:srgbClr val="FF00FF"/>
      </a:folHlink>
    </a:clrScheme>
    <a:fontScheme name="Pro Presentation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o Presentatio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7F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3232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3232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ro Presentation Template">
  <a:themeElements>
    <a:clrScheme name="Pro Presentation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640E1"/>
      </a:accent1>
      <a:accent2>
        <a:srgbClr val="6E21D1"/>
      </a:accent2>
      <a:accent3>
        <a:srgbClr val="E55F91"/>
      </a:accent3>
      <a:accent4>
        <a:srgbClr val="16DBC8"/>
      </a:accent4>
      <a:accent5>
        <a:srgbClr val="7030BD"/>
      </a:accent5>
      <a:accent6>
        <a:srgbClr val="3C4EBC"/>
      </a:accent6>
      <a:hlink>
        <a:srgbClr val="0000FF"/>
      </a:hlink>
      <a:folHlink>
        <a:srgbClr val="FF00FF"/>
      </a:folHlink>
    </a:clrScheme>
    <a:fontScheme name="Pro Presentation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ro Presentation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F7FB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3232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3232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